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4"/>
  </p:sldMasterIdLst>
  <p:notesMasterIdLst>
    <p:notesMasterId r:id="rId32"/>
  </p:notesMasterIdLst>
  <p:sldIdLst>
    <p:sldId id="256"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5" r:id="rId29"/>
    <p:sldId id="286" r:id="rId30"/>
    <p:sldId id="287" r:id="rId31"/>
  </p:sldIdLst>
  <p:sldSz cx="9144000" cy="5143500" type="screen16x9"/>
  <p:notesSz cx="6858000" cy="9144000"/>
  <p:embeddedFontLst>
    <p:embeddedFont>
      <p:font typeface="ADLaM Display" panose="02010000000000000000" pitchFamily="2" charset="0"/>
      <p:regular r:id="rId33"/>
    </p:embeddedFont>
    <p:embeddedFont>
      <p:font typeface="Cambria Math" panose="02040503050406030204" pitchFamily="18" charset="0"/>
      <p:regular r:id="rId34"/>
    </p:embeddedFont>
    <p:embeddedFont>
      <p:font typeface="Nunito"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79F5"/>
    <a:srgbClr val="D6E6FE"/>
    <a:srgbClr val="64A0FC"/>
    <a:srgbClr val="283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9AFAB-85BA-C8B0-A554-0DC99479FFEB}" v="2" dt="2026-01-19T16:45:42.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4694" autoAdjust="0"/>
  </p:normalViewPr>
  <p:slideViewPr>
    <p:cSldViewPr snapToGrid="0">
      <p:cViewPr varScale="1">
        <p:scale>
          <a:sx n="122" d="100"/>
          <a:sy n="122" d="100"/>
        </p:scale>
        <p:origin x="78" y="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6E6F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779F5"/>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endParaRPr sz="3800" dirty="0">
              <a:solidFill>
                <a:schemeClr val="bg1"/>
              </a:solidFill>
              <a:latin typeface="+mj-lt"/>
              <a:ea typeface="Nunito Sans Light"/>
              <a:cs typeface="Nunito Sans Light"/>
              <a:sym typeface="Nunito Sans Light"/>
            </a:endParaRPr>
          </a:p>
        </p:txBody>
      </p:sp>
      <p:pic>
        <p:nvPicPr>
          <p:cNvPr id="2" name="Picture 1">
            <a:extLst>
              <a:ext uri="{FF2B5EF4-FFF2-40B4-BE49-F238E27FC236}">
                <a16:creationId xmlns:a16="http://schemas.microsoft.com/office/drawing/2014/main" id="{4ADB8D11-9F17-E42A-779E-DAB49F8101FB}"/>
              </a:ext>
            </a:extLst>
          </p:cNvPr>
          <p:cNvPicPr>
            <a:picLocks noChangeAspect="1"/>
          </p:cNvPicPr>
          <p:nvPr/>
        </p:nvPicPr>
        <p:blipFill>
          <a:blip r:embed="rId3"/>
          <a:stretch>
            <a:fillRect/>
          </a:stretch>
        </p:blipFill>
        <p:spPr>
          <a:xfrm>
            <a:off x="3443770" y="1424299"/>
            <a:ext cx="2033538" cy="1765152"/>
          </a:xfrm>
          <a:prstGeom prst="rect">
            <a:avLst/>
          </a:prstGeom>
        </p:spPr>
      </p:pic>
      <p:sp>
        <p:nvSpPr>
          <p:cNvPr id="3" name="TextBox 2">
            <a:extLst>
              <a:ext uri="{FF2B5EF4-FFF2-40B4-BE49-F238E27FC236}">
                <a16:creationId xmlns:a16="http://schemas.microsoft.com/office/drawing/2014/main" id="{07B2002B-4C66-AEBA-10AB-95294C6DA63A}"/>
              </a:ext>
            </a:extLst>
          </p:cNvPr>
          <p:cNvSpPr txBox="1"/>
          <p:nvPr/>
        </p:nvSpPr>
        <p:spPr>
          <a:xfrm>
            <a:off x="1245134" y="3078480"/>
            <a:ext cx="6812280" cy="1569660"/>
          </a:xfrm>
          <a:prstGeom prst="rect">
            <a:avLst/>
          </a:prstGeom>
          <a:noFill/>
        </p:spPr>
        <p:txBody>
          <a:bodyPr wrap="square" rtlCol="0">
            <a:spAutoFit/>
          </a:bodyPr>
          <a:lstStyle/>
          <a:p>
            <a:pPr algn="ctr"/>
            <a:r>
              <a:rPr lang="en-GB" sz="3200"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Together we learn,</a:t>
            </a:r>
          </a:p>
          <a:p>
            <a:pPr algn="ctr"/>
            <a:r>
              <a:rPr lang="en-GB" sz="3200"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Together we achieve, </a:t>
            </a:r>
          </a:p>
          <a:p>
            <a:pPr algn="ctr"/>
            <a:r>
              <a:rPr lang="en-GB" sz="3200"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Together we grow in God’s love </a:t>
            </a:r>
          </a:p>
        </p:txBody>
      </p:sp>
      <p:sp>
        <p:nvSpPr>
          <p:cNvPr id="4" name="TextBox 3">
            <a:extLst>
              <a:ext uri="{FF2B5EF4-FFF2-40B4-BE49-F238E27FC236}">
                <a16:creationId xmlns:a16="http://schemas.microsoft.com/office/drawing/2014/main" id="{19A680B2-05F1-999B-B04E-1A0255E98193}"/>
              </a:ext>
            </a:extLst>
          </p:cNvPr>
          <p:cNvSpPr txBox="1"/>
          <p:nvPr/>
        </p:nvSpPr>
        <p:spPr>
          <a:xfrm>
            <a:off x="2398387" y="142012"/>
            <a:ext cx="4347226" cy="584775"/>
          </a:xfrm>
          <a:prstGeom prst="rect">
            <a:avLst/>
          </a:prstGeom>
          <a:noFill/>
        </p:spPr>
        <p:txBody>
          <a:bodyPr wrap="square" rtlCol="0">
            <a:spAutoFit/>
          </a:bodyPr>
          <a:lstStyle/>
          <a:p>
            <a:r>
              <a:rPr lang="en-GB" sz="3200" dirty="0">
                <a:solidFill>
                  <a:schemeClr val="bg1"/>
                </a:solidFill>
                <a:latin typeface="ADLaM Display" panose="020F0502020204030204" pitchFamily="2" charset="0"/>
                <a:ea typeface="ADLaM Display" panose="020F0502020204030204" pitchFamily="2" charset="0"/>
                <a:cs typeface="ADLaM Display" panose="020F0502020204030204" pitchFamily="2" charset="0"/>
              </a:rPr>
              <a:t>Year 6 SATs Meeting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756466" y="144362"/>
            <a:ext cx="3790636" cy="4854775"/>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u="sng"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a:t>
            </a:r>
            <a:r>
              <a:rPr lang="en-GB" dirty="0">
                <a:solidFill>
                  <a:srgbClr val="FF0000"/>
                </a:solidFill>
              </a:rPr>
              <a:t>giving and explaining the meaning of words in context;</a:t>
            </a:r>
          </a:p>
          <a:p>
            <a:r>
              <a:rPr lang="en-GB" dirty="0">
                <a:solidFill>
                  <a:srgbClr val="283593"/>
                </a:solidFill>
              </a:rPr>
              <a:t>32% of marks could be gained from answering questions involving </a:t>
            </a:r>
            <a:r>
              <a:rPr lang="en-US" dirty="0">
                <a:solidFill>
                  <a:srgbClr val="FF0000"/>
                </a:solidFill>
              </a:rPr>
              <a:t>retrieving and recording information or identifying key details from a text;</a:t>
            </a:r>
          </a:p>
          <a:p>
            <a:r>
              <a:rPr lang="en-GB" dirty="0">
                <a:solidFill>
                  <a:srgbClr val="283593"/>
                </a:solidFill>
              </a:rPr>
              <a:t>46% of marks could be gained from answering questions involving </a:t>
            </a:r>
            <a:r>
              <a:rPr lang="en-GB" dirty="0">
                <a:solidFill>
                  <a:srgbClr val="FF0000"/>
                </a:solidFill>
              </a:rPr>
              <a:t>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24366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u="sng" dirty="0"/>
              <a:t>Maths: Wednesday 13</a:t>
            </a:r>
            <a:r>
              <a:rPr lang="en-GB" u="sng" baseline="30000" dirty="0"/>
              <a:t>th</a:t>
            </a:r>
            <a:r>
              <a:rPr lang="en-GB" u="sng" dirty="0"/>
              <a:t> May and Thursday 14</a:t>
            </a:r>
            <a:r>
              <a:rPr lang="en-GB" u="sng" baseline="30000" dirty="0"/>
              <a:t>th</a:t>
            </a:r>
            <a:r>
              <a:rPr lang="en-GB" u="sng"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13</a:t>
            </a:r>
            <a:r>
              <a:rPr lang="en-GB" baseline="30000" dirty="0"/>
              <a:t>th</a:t>
            </a:r>
            <a:r>
              <a:rPr lang="en-GB" dirty="0"/>
              <a:t> May</a:t>
            </a:r>
          </a:p>
          <a:p>
            <a:endParaRPr lang="en-GB" dirty="0"/>
          </a:p>
          <a:p>
            <a:r>
              <a:rPr lang="en-GB" dirty="0"/>
              <a:t>Paper 2: Reasoning (40 minutes) – Wednesday 13</a:t>
            </a:r>
            <a:r>
              <a:rPr lang="en-GB" baseline="30000" dirty="0"/>
              <a:t>4h</a:t>
            </a:r>
            <a:r>
              <a:rPr lang="en-GB" dirty="0"/>
              <a:t> May</a:t>
            </a:r>
          </a:p>
          <a:p>
            <a:endParaRPr lang="en-GB" dirty="0"/>
          </a:p>
          <a:p>
            <a:r>
              <a:rPr lang="en-GB" dirty="0"/>
              <a:t>Paper 3: Reasoning (40 minutes) – Thursday 14</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u="sng"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BODMAS),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288220"/>
            <a:ext cx="4787705" cy="41159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u="sng"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u="sng"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14</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u="sng"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Use CGP books.</a:t>
            </a:r>
          </a:p>
          <a:p>
            <a:r>
              <a:rPr lang="en-GB" dirty="0"/>
              <a:t>Support your child in completing homework </a:t>
            </a:r>
            <a:r>
              <a:rPr lang="en-GB" dirty="0">
                <a:solidFill>
                  <a:srgbClr val="FF0000"/>
                </a:solidFill>
              </a:rPr>
              <a:t>especially reading each evening</a:t>
            </a:r>
            <a:r>
              <a:rPr lang="en-GB" dirty="0"/>
              <a:t>. </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a:t>
            </a:r>
            <a:r>
              <a:rPr lang="en-GB" b="1" dirty="0"/>
              <a:t>good amount of sleep</a:t>
            </a:r>
            <a:r>
              <a:rPr lang="en-GB" dirty="0"/>
              <a:t>.</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u="sng"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u="sng"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pPr algn="ctr"/>
            <a:r>
              <a:rPr lang="en-GB" u="sng"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endParaRPr lang="en-GB" dirty="0"/>
          </a:p>
          <a:p>
            <a:endParaRPr lang="en-GB" dirty="0"/>
          </a:p>
          <a:p>
            <a:endParaRPr lang="en-GB" dirty="0"/>
          </a:p>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26</a:t>
            </a:fld>
            <a:endParaRPr lang="en"/>
          </a:p>
        </p:txBody>
      </p:sp>
      <p:pic>
        <p:nvPicPr>
          <p:cNvPr id="6" name="Picture 5">
            <a:extLst>
              <a:ext uri="{FF2B5EF4-FFF2-40B4-BE49-F238E27FC236}">
                <a16:creationId xmlns:a16="http://schemas.microsoft.com/office/drawing/2014/main" id="{C463E649-FD7E-B844-A612-100F014C6D82}"/>
              </a:ext>
            </a:extLst>
          </p:cNvPr>
          <p:cNvPicPr>
            <a:picLocks noChangeAspect="1"/>
          </p:cNvPicPr>
          <p:nvPr/>
        </p:nvPicPr>
        <p:blipFill>
          <a:blip r:embed="rId2"/>
          <a:stretch>
            <a:fillRect/>
          </a:stretch>
        </p:blipFill>
        <p:spPr>
          <a:xfrm>
            <a:off x="602902" y="63027"/>
            <a:ext cx="1530698" cy="1530698"/>
          </a:xfrm>
          <a:prstGeom prst="rect">
            <a:avLst/>
          </a:prstGeom>
        </p:spPr>
      </p:pic>
    </p:spTree>
    <p:extLst>
      <p:ext uri="{BB962C8B-B14F-4D97-AF65-F5344CB8AC3E}">
        <p14:creationId xmlns:p14="http://schemas.microsoft.com/office/powerpoint/2010/main" val="164356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CDADC-8C46-7B83-E81A-606726750C33}"/>
              </a:ext>
            </a:extLst>
          </p:cNvPr>
          <p:cNvSpPr>
            <a:spLocks noGrp="1"/>
          </p:cNvSpPr>
          <p:nvPr>
            <p:ph type="title"/>
          </p:nvPr>
        </p:nvSpPr>
        <p:spPr>
          <a:xfrm>
            <a:off x="311700" y="210184"/>
            <a:ext cx="8520600" cy="434776"/>
          </a:xfrm>
        </p:spPr>
        <p:txBody>
          <a:bodyPr/>
          <a:lstStyle/>
          <a:p>
            <a:pPr algn="ctr"/>
            <a:r>
              <a:rPr lang="en-GB" u="sng" dirty="0"/>
              <a:t>Some additional notes </a:t>
            </a:r>
          </a:p>
        </p:txBody>
      </p:sp>
      <p:sp>
        <p:nvSpPr>
          <p:cNvPr id="3" name="Text Placeholder 2">
            <a:extLst>
              <a:ext uri="{FF2B5EF4-FFF2-40B4-BE49-F238E27FC236}">
                <a16:creationId xmlns:a16="http://schemas.microsoft.com/office/drawing/2014/main" id="{FC454417-CDF3-5CE7-A4E9-BB13F11F1A2B}"/>
              </a:ext>
            </a:extLst>
          </p:cNvPr>
          <p:cNvSpPr>
            <a:spLocks noGrp="1"/>
          </p:cNvSpPr>
          <p:nvPr>
            <p:ph type="body" idx="1"/>
          </p:nvPr>
        </p:nvSpPr>
        <p:spPr/>
        <p:txBody>
          <a:bodyPr/>
          <a:lstStyle/>
          <a:p>
            <a:r>
              <a:rPr lang="en-GB"/>
              <a:t>We will run a boot camp from Tuesday 9th March to Thursday 26th March and then begin again after the Easter holidays on Tuesday 14th April until Thursday 23rd April - letter to </a:t>
            </a:r>
            <a:r>
              <a:rPr lang="en-GB" dirty="0"/>
              <a:t>follow. </a:t>
            </a:r>
          </a:p>
          <a:p>
            <a:endParaRPr lang="en-GB" dirty="0"/>
          </a:p>
          <a:p>
            <a:r>
              <a:rPr lang="en-GB" dirty="0"/>
              <a:t>During Sats week, from 8.30am each morning, the children will be invited into school where they will be able to come in, have a drink and something to eat, chat to their friends, relax and try to feel at ease. If children have breakfast at home and just want to come in early, that is fine too. We can then let them know what to expect each day so that they are comfortable and prepared. </a:t>
            </a:r>
          </a:p>
          <a:p>
            <a:pPr marL="114300" indent="0">
              <a:buNone/>
            </a:pPr>
            <a:endParaRPr lang="en-GB" dirty="0"/>
          </a:p>
        </p:txBody>
      </p:sp>
      <p:sp>
        <p:nvSpPr>
          <p:cNvPr id="4" name="Slide Number Placeholder 3">
            <a:extLst>
              <a:ext uri="{FF2B5EF4-FFF2-40B4-BE49-F238E27FC236}">
                <a16:creationId xmlns:a16="http://schemas.microsoft.com/office/drawing/2014/main" id="{F03139DA-DD71-977C-AB71-6BE86E91C717}"/>
              </a:ext>
            </a:extLst>
          </p:cNvPr>
          <p:cNvSpPr>
            <a:spLocks noGrp="1"/>
          </p:cNvSpPr>
          <p:nvPr>
            <p:ph type="sldNum" idx="12"/>
          </p:nvPr>
        </p:nvSpPr>
        <p:spPr/>
        <p:txBody>
          <a:bodyPr/>
          <a:lstStyle/>
          <a:p>
            <a:fld id="{00000000-1234-1234-1234-123412341234}" type="slidenum">
              <a:rPr lang="en" smtClean="0"/>
              <a:pPr/>
              <a:t>27</a:t>
            </a:fld>
            <a:endParaRPr lang="en"/>
          </a:p>
        </p:txBody>
      </p:sp>
      <p:pic>
        <p:nvPicPr>
          <p:cNvPr id="5" name="Picture 4">
            <a:extLst>
              <a:ext uri="{FF2B5EF4-FFF2-40B4-BE49-F238E27FC236}">
                <a16:creationId xmlns:a16="http://schemas.microsoft.com/office/drawing/2014/main" id="{6323806A-E9F6-24ED-CB6D-307A4E432AC7}"/>
              </a:ext>
            </a:extLst>
          </p:cNvPr>
          <p:cNvPicPr>
            <a:picLocks noChangeAspect="1"/>
          </p:cNvPicPr>
          <p:nvPr/>
        </p:nvPicPr>
        <p:blipFill>
          <a:blip r:embed="rId2"/>
          <a:stretch>
            <a:fillRect/>
          </a:stretch>
        </p:blipFill>
        <p:spPr>
          <a:xfrm>
            <a:off x="6579598" y="3150516"/>
            <a:ext cx="1783080" cy="1783080"/>
          </a:xfrm>
          <a:prstGeom prst="rect">
            <a:avLst/>
          </a:prstGeom>
        </p:spPr>
      </p:pic>
    </p:spTree>
    <p:extLst>
      <p:ext uri="{BB962C8B-B14F-4D97-AF65-F5344CB8AC3E}">
        <p14:creationId xmlns:p14="http://schemas.microsoft.com/office/powerpoint/2010/main" val="3769822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u="sng"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u="sng"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These are shared with school in the Summer term and once we receive them, they will be shared with you. </a:t>
            </a:r>
            <a:endParaRPr lang="en-GB" dirty="0">
              <a:solidFill>
                <a:srgbClr val="283593"/>
              </a:solidFill>
            </a:endParaRP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u="sng" dirty="0"/>
              <a:t>Grammar, Punctuation and Spelling: Monday 11</a:t>
            </a:r>
            <a:r>
              <a:rPr lang="en-GB" u="sng" baseline="30000" dirty="0"/>
              <a:t>th</a:t>
            </a:r>
            <a:r>
              <a:rPr lang="en-GB" u="sng"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10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u="sng"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u="sng" dirty="0"/>
              <a:t>Reading: Tuesday 12</a:t>
            </a:r>
            <a:r>
              <a:rPr lang="en-GB" u="sng" baseline="30000" dirty="0"/>
              <a:t>th</a:t>
            </a:r>
            <a:r>
              <a:rPr lang="en-GB" u="sng"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26B4E6B279B248A79F83BFD7BDB7C1" ma:contentTypeVersion="13" ma:contentTypeDescription="Create a new document." ma:contentTypeScope="" ma:versionID="6ae9847d89d0fdc92f62070d55543ab5">
  <xsd:schema xmlns:xsd="http://www.w3.org/2001/XMLSchema" xmlns:xs="http://www.w3.org/2001/XMLSchema" xmlns:p="http://schemas.microsoft.com/office/2006/metadata/properties" xmlns:ns3="a878d7c4-f2bf-45f4-855d-1e2356e99373" targetNamespace="http://schemas.microsoft.com/office/2006/metadata/properties" ma:root="true" ma:fieldsID="26a2ee1d22edc1c073a00ee16c3680fe" ns3:_="">
    <xsd:import namespace="a878d7c4-f2bf-45f4-855d-1e2356e9937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_activity" minOccurs="0"/>
                <xsd:element ref="ns3:MediaServiceObjectDetectorVersions" minOccurs="0"/>
                <xsd:element ref="ns3:MediaServiceSearchProperties"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78d7c4-f2bf-45f4-855d-1e2356e99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a878d7c4-f2bf-45f4-855d-1e2356e99373" xsi:nil="true"/>
  </documentManagement>
</p:properties>
</file>

<file path=customXml/itemProps1.xml><?xml version="1.0" encoding="utf-8"?>
<ds:datastoreItem xmlns:ds="http://schemas.openxmlformats.org/officeDocument/2006/customXml" ds:itemID="{E1924D7E-6698-4F73-B2C2-D7988003C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78d7c4-f2bf-45f4-855d-1e2356e993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E539F1-CFE8-4EEF-8BA9-423390066656}">
  <ds:schemaRefs>
    <ds:schemaRef ds:uri="http://schemas.microsoft.com/sharepoint/v3/contenttype/forms"/>
  </ds:schemaRefs>
</ds:datastoreItem>
</file>

<file path=customXml/itemProps3.xml><?xml version="1.0" encoding="utf-8"?>
<ds:datastoreItem xmlns:ds="http://schemas.openxmlformats.org/officeDocument/2006/customXml" ds:itemID="{3CCB4D3F-3218-49A8-88BE-59ADB75F5F87}">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a878d7c4-f2bf-45f4-855d-1e2356e99373"/>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910</TotalTime>
  <Words>2664</Words>
  <Application>Microsoft Office PowerPoint</Application>
  <PresentationFormat>On-screen Show (16:9)</PresentationFormat>
  <Paragraphs>263</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TSL</vt:lpstr>
      <vt:lpstr>  </vt:lpstr>
      <vt:lpstr>What are the SATs? </vt:lpstr>
      <vt:lpstr>When and how the SATs are completed</vt:lpstr>
      <vt:lpstr>The results</vt:lpstr>
      <vt:lpstr>Grammar, Punctuation and Spelling: Monday 11th May</vt:lpstr>
      <vt:lpstr>Grammar, Punctuation and Spelling: Paper 1 (GPS)</vt:lpstr>
      <vt:lpstr>Grammar, Punctuation and Spelling: Paper 1 (GPS)</vt:lpstr>
      <vt:lpstr>Grammar, Punctuation and Spelling: Paper 2 (spelling)</vt:lpstr>
      <vt:lpstr>Reading: Tuesday 12th May </vt:lpstr>
      <vt:lpstr>Reading </vt:lpstr>
      <vt:lpstr>Reading </vt:lpstr>
      <vt:lpstr>Reading </vt:lpstr>
      <vt:lpstr>Reading </vt:lpstr>
      <vt:lpstr>Maths: Wednesday 13th May and Thursday 14th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Things to remember about SATs</vt:lpstr>
      <vt:lpstr>What to do if you are worried about your child</vt:lpstr>
      <vt:lpstr>Advice for Year 6 children</vt:lpstr>
      <vt:lpstr>Some additional notes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Year 6 SATs 2022 Presentation for Parents, Carers &amp; Guardians</dc:title>
  <cp:lastModifiedBy>G Moynihan</cp:lastModifiedBy>
  <cp:revision>65</cp:revision>
  <dcterms:modified xsi:type="dcterms:W3CDTF">2026-02-03T21:25:42Z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0x010100BC26B4E6B279B248A79F83BFD7BDB7C1</vt:lpwstr>
  </property>
</Properties>
</file>