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3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8F200"/>
    <a:srgbClr val="66FF66"/>
    <a:srgbClr val="FF99FF"/>
    <a:srgbClr val="FFCC00"/>
    <a:srgbClr val="FF66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DDB52D-7D78-4FA4-ACCB-E4103C6EC8D3}" v="6" dt="2026-02-11T12:07:07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516" y="-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17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7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6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99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7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91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03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73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78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92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64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2BD11-94DE-4019-8C63-B7126A39804D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F9D9A-9FEB-493B-A892-1709B52635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56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173443"/>
            <a:ext cx="9127014" cy="6620819"/>
            <a:chOff x="442" y="-85519"/>
            <a:chExt cx="9127014" cy="662081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D7F9906-11EE-413A-9716-77F24CD4A4D9}"/>
                </a:ext>
              </a:extLst>
            </p:cNvPr>
            <p:cNvSpPr txBox="1"/>
            <p:nvPr/>
          </p:nvSpPr>
          <p:spPr>
            <a:xfrm>
              <a:off x="1399384" y="37620"/>
              <a:ext cx="7214993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900" b="1" dirty="0">
                  <a:solidFill>
                    <a:schemeClr val="tx2"/>
                  </a:solidFill>
                  <a:latin typeface="Trebuchet MS" panose="020B0603020202020204" pitchFamily="34" charset="0"/>
                  <a:cs typeface="Arial" panose="020B0604020202020204" pitchFamily="34" charset="0"/>
                </a:rPr>
                <a:t>St Bernadette’s RC Primary School – MATHS ROADMAP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D41D2C6E-559C-DC27-2FCC-39EC0FA18946}"/>
                </a:ext>
              </a:extLst>
            </p:cNvPr>
            <p:cNvGrpSpPr/>
            <p:nvPr/>
          </p:nvGrpSpPr>
          <p:grpSpPr>
            <a:xfrm>
              <a:off x="301722" y="2227152"/>
              <a:ext cx="8423137" cy="4068746"/>
              <a:chOff x="363054" y="1775788"/>
              <a:chExt cx="8423137" cy="3684107"/>
            </a:xfrm>
          </p:grpSpPr>
          <p:sp>
            <p:nvSpPr>
              <p:cNvPr id="56" name="Arc 55">
                <a:extLst>
                  <a:ext uri="{FF2B5EF4-FFF2-40B4-BE49-F238E27FC236}">
                    <a16:creationId xmlns:a16="http://schemas.microsoft.com/office/drawing/2014/main" id="{ACA2BEBC-13D5-4353-7C48-DBC5691BF33A}"/>
                  </a:ext>
                </a:extLst>
              </p:cNvPr>
              <p:cNvSpPr/>
              <p:nvPr/>
            </p:nvSpPr>
            <p:spPr>
              <a:xfrm>
                <a:off x="5489561" y="1775797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1DF6A4C3-DF73-8452-40FD-4016076A9186}"/>
                  </a:ext>
                </a:extLst>
              </p:cNvPr>
              <p:cNvSpPr/>
              <p:nvPr/>
            </p:nvSpPr>
            <p:spPr>
              <a:xfrm rot="10800000">
                <a:off x="2022296" y="3617846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37454E30-76F8-81F4-399E-F23FBD44D8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57604" y="3617844"/>
                <a:ext cx="3544702" cy="5"/>
              </a:xfrm>
              <a:prstGeom prst="line">
                <a:avLst/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77C41FD-2479-CDAF-084A-1E7B5B0C4582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2793724" y="5459890"/>
                <a:ext cx="5992467" cy="0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E178B0E-472E-A301-EBEC-AC05507B33B6}"/>
                  </a:ext>
                </a:extLst>
              </p:cNvPr>
              <p:cNvCxnSpPr/>
              <p:nvPr/>
            </p:nvCxnSpPr>
            <p:spPr>
              <a:xfrm>
                <a:off x="363054" y="1777142"/>
                <a:ext cx="5992467" cy="5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EFAEDFB3-AB0F-2C40-88EC-09430F636FA0}"/>
                  </a:ext>
                </a:extLst>
              </p:cNvPr>
              <p:cNvSpPr/>
              <p:nvPr/>
            </p:nvSpPr>
            <p:spPr>
              <a:xfrm>
                <a:off x="5534220" y="1775794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2469A670-C3D7-BA94-FB72-EA50BC4375FE}"/>
                  </a:ext>
                </a:extLst>
              </p:cNvPr>
              <p:cNvSpPr/>
              <p:nvPr/>
            </p:nvSpPr>
            <p:spPr>
              <a:xfrm rot="10800000">
                <a:off x="1977637" y="3617843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4C82DE32-1710-6D0D-5A03-3E44E88C092A}"/>
                  </a:ext>
                </a:extLst>
              </p:cNvPr>
              <p:cNvCxnSpPr>
                <a:cxnSpLocks/>
                <a:endCxn id="9" idx="2"/>
              </p:cNvCxnSpPr>
              <p:nvPr/>
            </p:nvCxnSpPr>
            <p:spPr>
              <a:xfrm flipV="1">
                <a:off x="2802263" y="3617841"/>
                <a:ext cx="3507984" cy="9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44791057-4787-3B6F-735B-E8E7CE63AF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38383" y="5459887"/>
                <a:ext cx="5903148" cy="0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E53C3DC-57B9-801F-DBD9-E15B0DCAD5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216" y="1775788"/>
                <a:ext cx="5796426" cy="0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AC59727-79B1-5DF6-D665-EBE87AA1DACC}"/>
                </a:ext>
              </a:extLst>
            </p:cNvPr>
            <p:cNvSpPr/>
            <p:nvPr/>
          </p:nvSpPr>
          <p:spPr>
            <a:xfrm>
              <a:off x="2772205" y="1916262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Nursery</a:t>
              </a:r>
              <a:r>
                <a:rPr lang="en-GB" sz="15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</a:p>
          </p:txBody>
        </p:sp>
        <p:sp>
          <p:nvSpPr>
            <p:cNvPr id="74" name="Speech Bubble: Rectangle with Corners Rounded 73">
              <a:extLst>
                <a:ext uri="{FF2B5EF4-FFF2-40B4-BE49-F238E27FC236}">
                  <a16:creationId xmlns:a16="http://schemas.microsoft.com/office/drawing/2014/main" id="{EEA1B11E-C334-AF06-6C47-A0FCD162339D}"/>
                </a:ext>
              </a:extLst>
            </p:cNvPr>
            <p:cNvSpPr/>
            <p:nvPr/>
          </p:nvSpPr>
          <p:spPr>
            <a:xfrm>
              <a:off x="7504515" y="836549"/>
              <a:ext cx="1614824" cy="1546438"/>
            </a:xfrm>
            <a:prstGeom prst="wedgeRoundRectCallout">
              <a:avLst>
                <a:gd name="adj1" fmla="val -74282"/>
                <a:gd name="adj2" fmla="val 57535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AUTUMN</a:t>
              </a:r>
              <a:endParaRPr lang="en-US" sz="850" b="1" u="sng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/>
                <a:cs typeface="Calibri" panose="020F0502020204030204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Composition up to 5</a:t>
              </a:r>
              <a:endParaRPr lang="en-GB" sz="850" dirty="0">
                <a:solidFill>
                  <a:schemeClr val="tx1"/>
                </a:solidFill>
                <a:latin typeface="Trebuchet MS" panose="020B0603020202020204" pitchFamily="34" charset="0"/>
                <a:ea typeface="Calibri"/>
                <a:cs typeface="Calibri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Find 1 more and 1 less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Subitise up to 5 Compare size, mass and capacity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Patterns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Explore environmental shapes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highlight>
                    <a:srgbClr val="FFFFFF"/>
                  </a:highlight>
                  <a:latin typeface="Trebuchet MS" panose="020B0603020202020204" pitchFamily="34" charset="0"/>
                  <a:ea typeface="Calibri"/>
                  <a:cs typeface="Calibri"/>
                </a:rPr>
                <a:t>Shapes with 4 sides</a:t>
              </a:r>
            </a:p>
            <a:p>
              <a:endParaRPr lang="en-GB" sz="900" dirty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endParaRPr>
            </a:p>
            <a:p>
              <a:endParaRPr lang="en-GB" sz="1000" dirty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endParaRPr>
            </a:p>
            <a:p>
              <a:endParaRPr lang="en-GB" sz="900" dirty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endParaRPr>
            </a:p>
            <a:p>
              <a:pPr algn="ctr"/>
              <a:endParaRPr lang="en-GB" sz="750" dirty="0">
                <a:solidFill>
                  <a:schemeClr val="tx1"/>
                </a:solidFill>
                <a:latin typeface="Calibri Light" panose="020F0302020204030204" pitchFamily="34" charset="0"/>
                <a:ea typeface="Calibri Light"/>
                <a:cs typeface="Calibri Light" panose="020F0302020204030204" pitchFamily="34" charset="0"/>
              </a:endParaRPr>
            </a:p>
          </p:txBody>
        </p:sp>
        <p:sp>
          <p:nvSpPr>
            <p:cNvPr id="75" name="Speech Bubble: Rectangle with Corners Rounded 74">
              <a:extLst>
                <a:ext uri="{FF2B5EF4-FFF2-40B4-BE49-F238E27FC236}">
                  <a16:creationId xmlns:a16="http://schemas.microsoft.com/office/drawing/2014/main" id="{F3CB2AE6-62B0-8083-7B77-B5BCD249FB8F}"/>
                </a:ext>
              </a:extLst>
            </p:cNvPr>
            <p:cNvSpPr/>
            <p:nvPr/>
          </p:nvSpPr>
          <p:spPr>
            <a:xfrm>
              <a:off x="7432591" y="2417387"/>
              <a:ext cx="1694865" cy="1365450"/>
            </a:xfrm>
            <a:prstGeom prst="wedgeRoundRectCallout">
              <a:avLst>
                <a:gd name="adj1" fmla="val -60682"/>
                <a:gd name="adj2" fmla="val -12939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  <a:endParaRPr lang="en-US" sz="850" dirty="0">
                <a:latin typeface="Trebuchet MS" panose="020B0603020202020204" pitchFamily="34" charset="0"/>
                <a:ea typeface="Calibri" panose="020F0502020204030204"/>
                <a:cs typeface="Calibri" panose="020F0502020204030204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Composition of 6,7 and 8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1 more/ 1 less within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Number bonds to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Odd and even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Doubles </a:t>
              </a:r>
              <a:endParaRPr lang="en-GB" sz="850" dirty="0">
                <a:solidFill>
                  <a:schemeClr val="tx1"/>
                </a:solidFill>
                <a:latin typeface="Trebuchet MS" panose="020B0603020202020204" pitchFamily="34" charset="0"/>
                <a:ea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Balance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Length/height/Time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3D environmental shapes</a:t>
              </a:r>
            </a:p>
          </p:txBody>
        </p:sp>
        <p:sp>
          <p:nvSpPr>
            <p:cNvPr id="76" name="Speech Bubble: Rectangle with Corners Rounded 75">
              <a:extLst>
                <a:ext uri="{FF2B5EF4-FFF2-40B4-BE49-F238E27FC236}">
                  <a16:creationId xmlns:a16="http://schemas.microsoft.com/office/drawing/2014/main" id="{C02FA0E3-06D4-6305-D6E8-99692291D758}"/>
                </a:ext>
              </a:extLst>
            </p:cNvPr>
            <p:cNvSpPr/>
            <p:nvPr/>
          </p:nvSpPr>
          <p:spPr>
            <a:xfrm>
              <a:off x="6337349" y="3344246"/>
              <a:ext cx="1813711" cy="1715377"/>
            </a:xfrm>
            <a:custGeom>
              <a:avLst/>
              <a:gdLst>
                <a:gd name="connsiteX0" fmla="*/ 0 w 1813711"/>
                <a:gd name="connsiteY0" fmla="*/ 221535 h 1329184"/>
                <a:gd name="connsiteX1" fmla="*/ 221535 w 1813711"/>
                <a:gd name="connsiteY1" fmla="*/ 0 h 1329184"/>
                <a:gd name="connsiteX2" fmla="*/ 302285 w 1813711"/>
                <a:gd name="connsiteY2" fmla="*/ 0 h 1329184"/>
                <a:gd name="connsiteX3" fmla="*/ 631280 w 1813711"/>
                <a:gd name="connsiteY3" fmla="*/ -493752 h 1329184"/>
                <a:gd name="connsiteX4" fmla="*/ 755713 w 1813711"/>
                <a:gd name="connsiteY4" fmla="*/ 0 h 1329184"/>
                <a:gd name="connsiteX5" fmla="*/ 1592176 w 1813711"/>
                <a:gd name="connsiteY5" fmla="*/ 0 h 1329184"/>
                <a:gd name="connsiteX6" fmla="*/ 1813711 w 1813711"/>
                <a:gd name="connsiteY6" fmla="*/ 221535 h 1329184"/>
                <a:gd name="connsiteX7" fmla="*/ 1813711 w 1813711"/>
                <a:gd name="connsiteY7" fmla="*/ 221531 h 1329184"/>
                <a:gd name="connsiteX8" fmla="*/ 1813711 w 1813711"/>
                <a:gd name="connsiteY8" fmla="*/ 221531 h 1329184"/>
                <a:gd name="connsiteX9" fmla="*/ 1813711 w 1813711"/>
                <a:gd name="connsiteY9" fmla="*/ 553827 h 1329184"/>
                <a:gd name="connsiteX10" fmla="*/ 1813711 w 1813711"/>
                <a:gd name="connsiteY10" fmla="*/ 1107649 h 1329184"/>
                <a:gd name="connsiteX11" fmla="*/ 1592176 w 1813711"/>
                <a:gd name="connsiteY11" fmla="*/ 1329184 h 1329184"/>
                <a:gd name="connsiteX12" fmla="*/ 755713 w 1813711"/>
                <a:gd name="connsiteY12" fmla="*/ 1329184 h 1329184"/>
                <a:gd name="connsiteX13" fmla="*/ 302285 w 1813711"/>
                <a:gd name="connsiteY13" fmla="*/ 1329184 h 1329184"/>
                <a:gd name="connsiteX14" fmla="*/ 302285 w 1813711"/>
                <a:gd name="connsiteY14" fmla="*/ 1329184 h 1329184"/>
                <a:gd name="connsiteX15" fmla="*/ 221535 w 1813711"/>
                <a:gd name="connsiteY15" fmla="*/ 1329184 h 1329184"/>
                <a:gd name="connsiteX16" fmla="*/ 0 w 1813711"/>
                <a:gd name="connsiteY16" fmla="*/ 1107649 h 1329184"/>
                <a:gd name="connsiteX17" fmla="*/ 0 w 1813711"/>
                <a:gd name="connsiteY17" fmla="*/ 553827 h 1329184"/>
                <a:gd name="connsiteX18" fmla="*/ 0 w 1813711"/>
                <a:gd name="connsiteY18" fmla="*/ 221531 h 1329184"/>
                <a:gd name="connsiteX19" fmla="*/ 0 w 1813711"/>
                <a:gd name="connsiteY19" fmla="*/ 221531 h 1329184"/>
                <a:gd name="connsiteX20" fmla="*/ 0 w 1813711"/>
                <a:gd name="connsiteY20" fmla="*/ 221535 h 1329184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302285 w 1813711"/>
                <a:gd name="connsiteY2" fmla="*/ 493752 h 1822936"/>
                <a:gd name="connsiteX3" fmla="*/ 631280 w 1813711"/>
                <a:gd name="connsiteY3" fmla="*/ 0 h 1822936"/>
                <a:gd name="connsiteX4" fmla="*/ 603313 w 1813711"/>
                <a:gd name="connsiteY4" fmla="*/ 484227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302285 w 1813711"/>
                <a:gd name="connsiteY2" fmla="*/ 493752 h 1822936"/>
                <a:gd name="connsiteX3" fmla="*/ 631280 w 1813711"/>
                <a:gd name="connsiteY3" fmla="*/ 0 h 1822936"/>
                <a:gd name="connsiteX4" fmla="*/ 803338 w 1813711"/>
                <a:gd name="connsiteY4" fmla="*/ 455652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521360 w 1813711"/>
                <a:gd name="connsiteY2" fmla="*/ 455652 h 1822936"/>
                <a:gd name="connsiteX3" fmla="*/ 631280 w 1813711"/>
                <a:gd name="connsiteY3" fmla="*/ 0 h 1822936"/>
                <a:gd name="connsiteX4" fmla="*/ 803338 w 1813711"/>
                <a:gd name="connsiteY4" fmla="*/ 455652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13711" h="1822936">
                  <a:moveTo>
                    <a:pt x="0" y="715287"/>
                  </a:moveTo>
                  <a:cubicBezTo>
                    <a:pt x="0" y="592937"/>
                    <a:pt x="99185" y="493752"/>
                    <a:pt x="221535" y="493752"/>
                  </a:cubicBezTo>
                  <a:lnTo>
                    <a:pt x="521360" y="455652"/>
                  </a:lnTo>
                  <a:lnTo>
                    <a:pt x="631280" y="0"/>
                  </a:lnTo>
                  <a:lnTo>
                    <a:pt x="803338" y="455652"/>
                  </a:lnTo>
                  <a:lnTo>
                    <a:pt x="1592176" y="493752"/>
                  </a:lnTo>
                  <a:cubicBezTo>
                    <a:pt x="1714526" y="493752"/>
                    <a:pt x="1813711" y="592937"/>
                    <a:pt x="1813711" y="715287"/>
                  </a:cubicBezTo>
                  <a:lnTo>
                    <a:pt x="1813711" y="715283"/>
                  </a:lnTo>
                  <a:lnTo>
                    <a:pt x="1813711" y="715283"/>
                  </a:lnTo>
                  <a:lnTo>
                    <a:pt x="1813711" y="1047579"/>
                  </a:lnTo>
                  <a:lnTo>
                    <a:pt x="1813711" y="1601401"/>
                  </a:lnTo>
                  <a:cubicBezTo>
                    <a:pt x="1813711" y="1723751"/>
                    <a:pt x="1714526" y="1822936"/>
                    <a:pt x="1592176" y="1822936"/>
                  </a:cubicBezTo>
                  <a:lnTo>
                    <a:pt x="755713" y="1822936"/>
                  </a:lnTo>
                  <a:lnTo>
                    <a:pt x="302285" y="1822936"/>
                  </a:lnTo>
                  <a:lnTo>
                    <a:pt x="302285" y="1822936"/>
                  </a:lnTo>
                  <a:lnTo>
                    <a:pt x="221535" y="1822936"/>
                  </a:lnTo>
                  <a:cubicBezTo>
                    <a:pt x="99185" y="1822936"/>
                    <a:pt x="0" y="1723751"/>
                    <a:pt x="0" y="1601401"/>
                  </a:cubicBezTo>
                  <a:lnTo>
                    <a:pt x="0" y="1047579"/>
                  </a:lnTo>
                  <a:lnTo>
                    <a:pt x="0" y="715283"/>
                  </a:lnTo>
                  <a:lnTo>
                    <a:pt x="0" y="715283"/>
                  </a:lnTo>
                  <a:lnTo>
                    <a:pt x="0" y="715287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pPr algn="ctr"/>
              <a:endParaRPr lang="en-GB" sz="750" b="1" u="sng" dirty="0">
                <a:solidFill>
                  <a:schemeClr val="tx2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endParaRPr>
            </a:p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endParaRPr>
            </a:p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SUMMER</a:t>
              </a:r>
              <a:endParaRPr lang="en-GB" sz="850" dirty="0">
                <a:solidFill>
                  <a:schemeClr val="tx1"/>
                </a:solidFill>
                <a:latin typeface="Trebuchet MS" panose="020B0603020202020204" pitchFamily="34" charset="0"/>
                <a:ea typeface="Calibri Light"/>
                <a:cs typeface="Calibri Ligh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Numbers beyond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Subtraction within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Sharing and grouping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Greater, less and equal to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Doubling and halving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2D and 3D shapes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Exploring positions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Maps </a:t>
              </a:r>
            </a:p>
          </p:txBody>
        </p:sp>
        <p:sp>
          <p:nvSpPr>
            <p:cNvPr id="78" name="Speech Bubble: Rectangle with Corners Rounded 77">
              <a:extLst>
                <a:ext uri="{FF2B5EF4-FFF2-40B4-BE49-F238E27FC236}">
                  <a16:creationId xmlns:a16="http://schemas.microsoft.com/office/drawing/2014/main" id="{9E97D1F5-2C58-F483-E6C6-FF24D850A183}"/>
                </a:ext>
              </a:extLst>
            </p:cNvPr>
            <p:cNvSpPr/>
            <p:nvPr/>
          </p:nvSpPr>
          <p:spPr>
            <a:xfrm>
              <a:off x="3764979" y="2600478"/>
              <a:ext cx="1813711" cy="1259299"/>
            </a:xfrm>
            <a:prstGeom prst="wedgeRoundRectCallout">
              <a:avLst>
                <a:gd name="adj1" fmla="val -37638"/>
                <a:gd name="adj2" fmla="val 59167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 within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Number lines to 10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Addition &amp; Subtraction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Number Bonds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2D &amp; 3D Shapes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Mass / Volume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Capacity</a:t>
              </a:r>
              <a:endParaRPr lang="en-GB" sz="85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1" name="Speech Bubble: Rectangle with Corners Rounded 80">
              <a:extLst>
                <a:ext uri="{FF2B5EF4-FFF2-40B4-BE49-F238E27FC236}">
                  <a16:creationId xmlns:a16="http://schemas.microsoft.com/office/drawing/2014/main" id="{8D85BB13-AC32-E9E3-C482-345AB9491C58}"/>
                </a:ext>
              </a:extLst>
            </p:cNvPr>
            <p:cNvSpPr/>
            <p:nvPr/>
          </p:nvSpPr>
          <p:spPr>
            <a:xfrm>
              <a:off x="1866616" y="2556598"/>
              <a:ext cx="1813711" cy="1259299"/>
            </a:xfrm>
            <a:prstGeom prst="wedgeRoundRectCallout">
              <a:avLst>
                <a:gd name="adj1" fmla="val -17910"/>
                <a:gd name="adj2" fmla="val 59167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 within 20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Estimating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Addition &amp; Subtraction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Doubles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 within 50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Length &amp; Height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Compare &amp; Measure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Mass &amp; Volume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749E8E2B-BC54-55DE-6476-4C27D10A4F87}"/>
                </a:ext>
              </a:extLst>
            </p:cNvPr>
            <p:cNvSpPr/>
            <p:nvPr/>
          </p:nvSpPr>
          <p:spPr>
            <a:xfrm>
              <a:off x="2338322" y="3965850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8F2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1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E21C2CC-1F22-54A1-A74A-A225878F54F4}"/>
                </a:ext>
              </a:extLst>
            </p:cNvPr>
            <p:cNvSpPr/>
            <p:nvPr/>
          </p:nvSpPr>
          <p:spPr>
            <a:xfrm>
              <a:off x="6060410" y="2630837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Reception</a:t>
              </a:r>
            </a:p>
          </p:txBody>
        </p:sp>
        <p:sp>
          <p:nvSpPr>
            <p:cNvPr id="84" name="Speech Bubble: Rectangle with Corners Rounded 83">
              <a:extLst>
                <a:ext uri="{FF2B5EF4-FFF2-40B4-BE49-F238E27FC236}">
                  <a16:creationId xmlns:a16="http://schemas.microsoft.com/office/drawing/2014/main" id="{C1F81037-B671-8CE4-A459-C1259AADADC4}"/>
                </a:ext>
              </a:extLst>
            </p:cNvPr>
            <p:cNvSpPr/>
            <p:nvPr/>
          </p:nvSpPr>
          <p:spPr>
            <a:xfrm>
              <a:off x="442" y="3710234"/>
              <a:ext cx="1813711" cy="1259293"/>
            </a:xfrm>
            <a:prstGeom prst="wedgeRoundRectCallout">
              <a:avLst>
                <a:gd name="adj1" fmla="val 77807"/>
                <a:gd name="adj2" fmla="val 5498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SUMMER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Multiplication &amp;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Position and Direction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 within 100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Money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Time</a:t>
              </a:r>
              <a:endParaRPr lang="en-GB" sz="850" dirty="0">
                <a:solidFill>
                  <a:schemeClr val="tx2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64B6FF-9CC3-41DD-5F38-BB3CEDA1F3B6}"/>
                </a:ext>
              </a:extLst>
            </p:cNvPr>
            <p:cNvSpPr/>
            <p:nvPr/>
          </p:nvSpPr>
          <p:spPr>
            <a:xfrm>
              <a:off x="3954166" y="5967038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2</a:t>
              </a:r>
            </a:p>
          </p:txBody>
        </p:sp>
        <p:sp>
          <p:nvSpPr>
            <p:cNvPr id="86" name="Speech Bubble: Rectangle with Corners Rounded 85">
              <a:extLst>
                <a:ext uri="{FF2B5EF4-FFF2-40B4-BE49-F238E27FC236}">
                  <a16:creationId xmlns:a16="http://schemas.microsoft.com/office/drawing/2014/main" id="{DBC3D616-BFC2-238A-7AB9-82B26662E15D}"/>
                </a:ext>
              </a:extLst>
            </p:cNvPr>
            <p:cNvSpPr/>
            <p:nvPr/>
          </p:nvSpPr>
          <p:spPr>
            <a:xfrm>
              <a:off x="1575167" y="5079597"/>
              <a:ext cx="1944593" cy="1259299"/>
            </a:xfrm>
            <a:prstGeom prst="wedgeRoundRectCallout">
              <a:avLst>
                <a:gd name="adj1" fmla="val 69039"/>
                <a:gd name="adj2" fmla="val 43382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 within 100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Compare and Order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Number lines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Number bonds / Fact families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Addition &amp; Subtraction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Shape – 2D and 3D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Patterns with shapes</a:t>
              </a:r>
            </a:p>
          </p:txBody>
        </p:sp>
        <p:sp>
          <p:nvSpPr>
            <p:cNvPr id="87" name="Speech Bubble: Rectangle with Corners Rounded 86">
              <a:extLst>
                <a:ext uri="{FF2B5EF4-FFF2-40B4-BE49-F238E27FC236}">
                  <a16:creationId xmlns:a16="http://schemas.microsoft.com/office/drawing/2014/main" id="{6D62EDB3-0500-F09D-5DF2-94F62BB9EAB8}"/>
                </a:ext>
              </a:extLst>
            </p:cNvPr>
            <p:cNvSpPr/>
            <p:nvPr/>
          </p:nvSpPr>
          <p:spPr>
            <a:xfrm>
              <a:off x="3647435" y="4328329"/>
              <a:ext cx="1813711" cy="1259299"/>
            </a:xfrm>
            <a:prstGeom prst="wedgeRoundRectCallout">
              <a:avLst>
                <a:gd name="adj1" fmla="val 3279"/>
                <a:gd name="adj2" fmla="val 76005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Money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Multiplication &amp;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2-, 5- and 10-times tables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Measure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Mass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Volume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Temperature</a:t>
              </a:r>
            </a:p>
          </p:txBody>
        </p:sp>
        <p:sp>
          <p:nvSpPr>
            <p:cNvPr id="88" name="Speech Bubble: Rectangle with Corners Rounded 87">
              <a:extLst>
                <a:ext uri="{FF2B5EF4-FFF2-40B4-BE49-F238E27FC236}">
                  <a16:creationId xmlns:a16="http://schemas.microsoft.com/office/drawing/2014/main" id="{FC8FE00E-1C63-AE10-6B69-375DE83E2747}"/>
                </a:ext>
              </a:extLst>
            </p:cNvPr>
            <p:cNvSpPr/>
            <p:nvPr/>
          </p:nvSpPr>
          <p:spPr>
            <a:xfrm>
              <a:off x="5722035" y="5073664"/>
              <a:ext cx="1638312" cy="1372198"/>
            </a:xfrm>
            <a:prstGeom prst="wedgeRoundRectCallout">
              <a:avLst>
                <a:gd name="adj1" fmla="val -76432"/>
                <a:gd name="adj2" fmla="val 29011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SUMMER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Halves, Quarters, Thirds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Time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Statistics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Compare Data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Position &amp; Direction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Right Angles</a:t>
              </a:r>
              <a:endParaRPr lang="en-GB" sz="850" dirty="0">
                <a:solidFill>
                  <a:schemeClr val="tx2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9" name="Speech Bubble: Rectangle with Corners Rounded 88">
              <a:extLst>
                <a:ext uri="{FF2B5EF4-FFF2-40B4-BE49-F238E27FC236}">
                  <a16:creationId xmlns:a16="http://schemas.microsoft.com/office/drawing/2014/main" id="{D522286D-9353-EAC0-7009-BE06364AF077}"/>
                </a:ext>
              </a:extLst>
            </p:cNvPr>
            <p:cNvSpPr/>
            <p:nvPr/>
          </p:nvSpPr>
          <p:spPr>
            <a:xfrm>
              <a:off x="627890" y="423159"/>
              <a:ext cx="1854633" cy="1242140"/>
            </a:xfrm>
            <a:prstGeom prst="wedgeRoundRectCallout">
              <a:avLst>
                <a:gd name="adj1" fmla="val 58025"/>
                <a:gd name="adj2" fmla="val 77056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850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Simple counting rhymes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Subitise to 3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Count with 1-1 correspondence to 3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Recite numbers past 5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Notice &amp; describe patterns in the environment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Compare sizes</a:t>
              </a:r>
            </a:p>
            <a:p>
              <a:pPr algn="ctr"/>
              <a:endParaRPr lang="en-GB" sz="75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90" name="Speech Bubble: Rectangle with Corners Rounded 89">
              <a:extLst>
                <a:ext uri="{FF2B5EF4-FFF2-40B4-BE49-F238E27FC236}">
                  <a16:creationId xmlns:a16="http://schemas.microsoft.com/office/drawing/2014/main" id="{FE80F7B8-5AD8-23D8-9144-CDD65F93C30E}"/>
                </a:ext>
              </a:extLst>
            </p:cNvPr>
            <p:cNvSpPr/>
            <p:nvPr/>
          </p:nvSpPr>
          <p:spPr>
            <a:xfrm>
              <a:off x="2740931" y="404235"/>
              <a:ext cx="2325459" cy="1262374"/>
            </a:xfrm>
            <a:prstGeom prst="wedgeRoundRectCallout">
              <a:avLst>
                <a:gd name="adj1" fmla="val -23144"/>
                <a:gd name="adj2" fmla="val 65513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900" b="1" u="sng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  <a:p>
              <a:endParaRPr lang="en-GB" sz="900" b="1" u="sng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  <a:p>
              <a:endParaRPr lang="en-GB" sz="900" b="1" u="sng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Count with 1-1 correspondence to 5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Use fingers to represent to 5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Know that the last number counted is how many is in the set/group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Sort/match according to colour, size, shape or pattern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Compare &amp; describe objects using simple mathematical vocabulary</a:t>
              </a:r>
            </a:p>
            <a:p>
              <a:endParaRPr lang="en-GB" sz="900" b="1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  <a:p>
              <a:endParaRPr lang="en-GB" sz="75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endParaRPr lang="en-GB" sz="7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91" name="Speech Bubble: Rectangle with Corners Rounded 90">
              <a:extLst>
                <a:ext uri="{FF2B5EF4-FFF2-40B4-BE49-F238E27FC236}">
                  <a16:creationId xmlns:a16="http://schemas.microsoft.com/office/drawing/2014/main" id="{7F19CEBF-997C-36C0-090A-7FE44E5165B2}"/>
                </a:ext>
              </a:extLst>
            </p:cNvPr>
            <p:cNvSpPr/>
            <p:nvPr/>
          </p:nvSpPr>
          <p:spPr>
            <a:xfrm>
              <a:off x="5395933" y="449568"/>
              <a:ext cx="1887370" cy="1242131"/>
            </a:xfrm>
            <a:prstGeom prst="wedgeRoundRectCallout">
              <a:avLst>
                <a:gd name="adj1" fmla="val -105529"/>
                <a:gd name="adj2" fmla="val 75209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850" b="1" u="sng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SUMMER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Represents numbers during songs &amp; rhymes using fingers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Orders numbers to 5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5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Compares amounts using language of ‘more’.</a:t>
              </a:r>
              <a:endParaRPr lang="en-US" sz="850" dirty="0">
                <a:solidFill>
                  <a:schemeClr val="tx1"/>
                </a:solidFill>
                <a:latin typeface="Trebuchet MS" panose="020B0603020202020204" pitchFamily="34" charset="0"/>
                <a:ea typeface="Calibri"/>
                <a:cs typeface="Calibri"/>
              </a:endParaRPr>
            </a:p>
            <a:p>
              <a:endParaRPr lang="en-GB" sz="7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pic>
          <p:nvPicPr>
            <p:cNvPr id="92" name="Picture 3" descr="Logo2-01">
              <a:extLst>
                <a:ext uri="{FF2B5EF4-FFF2-40B4-BE49-F238E27FC236}">
                  <a16:creationId xmlns:a16="http://schemas.microsoft.com/office/drawing/2014/main" id="{03EE3557-F139-0814-7E88-34BC2A9214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1299" y="-85519"/>
              <a:ext cx="1026157" cy="922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4" name="Group 33"/>
            <p:cNvGrpSpPr/>
            <p:nvPr/>
          </p:nvGrpSpPr>
          <p:grpSpPr>
            <a:xfrm>
              <a:off x="122811" y="2734103"/>
              <a:ext cx="1536429" cy="846708"/>
              <a:chOff x="1513463" y="969467"/>
              <a:chExt cx="5938262" cy="4242613"/>
            </a:xfrm>
          </p:grpSpPr>
          <p:pic>
            <p:nvPicPr>
              <p:cNvPr id="35" name="Picture 4" descr="Diversion right road sign - Road Traffic – Temporary Warning &gt; Diversion -  We Do Safety Signs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3463" y="969467"/>
                <a:ext cx="5938262" cy="42426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" name="Rectangle 35"/>
              <p:cNvSpPr/>
              <p:nvPr/>
            </p:nvSpPr>
            <p:spPr>
              <a:xfrm>
                <a:off x="1688063" y="1248714"/>
                <a:ext cx="5509856" cy="1254037"/>
              </a:xfrm>
              <a:prstGeom prst="rect">
                <a:avLst/>
              </a:prstGeom>
              <a:solidFill>
                <a:srgbClr val="F8F200"/>
              </a:solidFill>
              <a:ln>
                <a:solidFill>
                  <a:srgbClr val="F8F2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EYFS &amp; KS1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3262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7151" y="-69690"/>
            <a:ext cx="9080498" cy="6672333"/>
            <a:chOff x="27151" y="-69690"/>
            <a:chExt cx="9080498" cy="667233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D7F9906-11EE-413A-9716-77F24CD4A4D9}"/>
                </a:ext>
              </a:extLst>
            </p:cNvPr>
            <p:cNvSpPr txBox="1"/>
            <p:nvPr/>
          </p:nvSpPr>
          <p:spPr>
            <a:xfrm>
              <a:off x="1297164" y="31859"/>
              <a:ext cx="7753157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900" b="1" dirty="0">
                  <a:solidFill>
                    <a:schemeClr val="tx2"/>
                  </a:solidFill>
                  <a:latin typeface="Trebuchet MS" panose="020B0603020202020204" pitchFamily="34" charset="0"/>
                  <a:cs typeface="Arial" panose="020B0604020202020204" pitchFamily="34" charset="0"/>
                </a:rPr>
                <a:t>St Bernadette’s RC Primary School – MATHS ROADMAP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D41D2C6E-559C-DC27-2FCC-39EC0FA18946}"/>
                </a:ext>
              </a:extLst>
            </p:cNvPr>
            <p:cNvGrpSpPr/>
            <p:nvPr/>
          </p:nvGrpSpPr>
          <p:grpSpPr>
            <a:xfrm>
              <a:off x="351183" y="2226048"/>
              <a:ext cx="8441634" cy="4068746"/>
              <a:chOff x="344557" y="1775788"/>
              <a:chExt cx="8441634" cy="3684107"/>
            </a:xfrm>
          </p:grpSpPr>
          <p:sp>
            <p:nvSpPr>
              <p:cNvPr id="56" name="Arc 55">
                <a:extLst>
                  <a:ext uri="{FF2B5EF4-FFF2-40B4-BE49-F238E27FC236}">
                    <a16:creationId xmlns:a16="http://schemas.microsoft.com/office/drawing/2014/main" id="{ACA2BEBC-13D5-4353-7C48-DBC5691BF33A}"/>
                  </a:ext>
                </a:extLst>
              </p:cNvPr>
              <p:cNvSpPr/>
              <p:nvPr/>
            </p:nvSpPr>
            <p:spPr>
              <a:xfrm>
                <a:off x="5489561" y="1775797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1DF6A4C3-DF73-8452-40FD-4016076A9186}"/>
                  </a:ext>
                </a:extLst>
              </p:cNvPr>
              <p:cNvSpPr/>
              <p:nvPr/>
            </p:nvSpPr>
            <p:spPr>
              <a:xfrm rot="10800000">
                <a:off x="2022296" y="3617846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37454E30-76F8-81F4-399E-F23FBD44D8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57604" y="3617844"/>
                <a:ext cx="3544702" cy="5"/>
              </a:xfrm>
              <a:prstGeom prst="line">
                <a:avLst/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77C41FD-2479-CDAF-084A-1E7B5B0C4582}"/>
                  </a:ext>
                </a:extLst>
              </p:cNvPr>
              <p:cNvCxnSpPr>
                <a:cxnSpLocks/>
                <a:stCxn id="63" idx="0"/>
              </p:cNvCxnSpPr>
              <p:nvPr/>
            </p:nvCxnSpPr>
            <p:spPr>
              <a:xfrm>
                <a:off x="2793724" y="5459890"/>
                <a:ext cx="5992467" cy="0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E178B0E-472E-A301-EBEC-AC05507B33B6}"/>
                  </a:ext>
                </a:extLst>
              </p:cNvPr>
              <p:cNvCxnSpPr/>
              <p:nvPr/>
            </p:nvCxnSpPr>
            <p:spPr>
              <a:xfrm>
                <a:off x="344557" y="1775791"/>
                <a:ext cx="5992467" cy="5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Arc 8">
                <a:extLst>
                  <a:ext uri="{FF2B5EF4-FFF2-40B4-BE49-F238E27FC236}">
                    <a16:creationId xmlns:a16="http://schemas.microsoft.com/office/drawing/2014/main" id="{EFAEDFB3-AB0F-2C40-88EC-09430F636FA0}"/>
                  </a:ext>
                </a:extLst>
              </p:cNvPr>
              <p:cNvSpPr/>
              <p:nvPr/>
            </p:nvSpPr>
            <p:spPr>
              <a:xfrm>
                <a:off x="5534220" y="1775794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12" name="Arc 11">
                <a:extLst>
                  <a:ext uri="{FF2B5EF4-FFF2-40B4-BE49-F238E27FC236}">
                    <a16:creationId xmlns:a16="http://schemas.microsoft.com/office/drawing/2014/main" id="{2469A670-C3D7-BA94-FB72-EA50BC4375FE}"/>
                  </a:ext>
                </a:extLst>
              </p:cNvPr>
              <p:cNvSpPr/>
              <p:nvPr/>
            </p:nvSpPr>
            <p:spPr>
              <a:xfrm rot="10800000">
                <a:off x="1977637" y="3617843"/>
                <a:ext cx="1548054" cy="1842049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4C82DE32-1710-6D0D-5A03-3E44E88C092A}"/>
                  </a:ext>
                </a:extLst>
              </p:cNvPr>
              <p:cNvCxnSpPr>
                <a:cxnSpLocks/>
                <a:endCxn id="9" idx="2"/>
              </p:cNvCxnSpPr>
              <p:nvPr/>
            </p:nvCxnSpPr>
            <p:spPr>
              <a:xfrm flipV="1">
                <a:off x="2802263" y="3617841"/>
                <a:ext cx="3507984" cy="9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44791057-4787-3B6F-735B-E8E7CE63AF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38383" y="5459887"/>
                <a:ext cx="5903148" cy="0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E53C3DC-57B9-801F-DBD9-E15B0DCAD5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216" y="1775788"/>
                <a:ext cx="5796426" cy="0"/>
              </a:xfrm>
              <a:prstGeom prst="line">
                <a:avLst/>
              </a:prstGeom>
              <a:ln w="4762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AC59727-79B1-5DF6-D665-EBE87AA1DACC}"/>
                </a:ext>
              </a:extLst>
            </p:cNvPr>
            <p:cNvSpPr/>
            <p:nvPr/>
          </p:nvSpPr>
          <p:spPr>
            <a:xfrm>
              <a:off x="2795503" y="1916262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3</a:t>
              </a:r>
            </a:p>
          </p:txBody>
        </p:sp>
        <p:sp>
          <p:nvSpPr>
            <p:cNvPr id="74" name="Speech Bubble: Rectangle with Corners Rounded 73">
              <a:extLst>
                <a:ext uri="{FF2B5EF4-FFF2-40B4-BE49-F238E27FC236}">
                  <a16:creationId xmlns:a16="http://schemas.microsoft.com/office/drawing/2014/main" id="{EEA1B11E-C334-AF06-6C47-A0FCD162339D}"/>
                </a:ext>
              </a:extLst>
            </p:cNvPr>
            <p:cNvSpPr/>
            <p:nvPr/>
          </p:nvSpPr>
          <p:spPr>
            <a:xfrm>
              <a:off x="7380901" y="817947"/>
              <a:ext cx="1612592" cy="1546438"/>
            </a:xfrm>
            <a:prstGeom prst="wedgeRoundRectCallout">
              <a:avLst>
                <a:gd name="adj1" fmla="val -74282"/>
                <a:gd name="adj2" fmla="val 57535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Number &amp; Place Value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Roman Numerals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Rounding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Addition &amp; Subtraction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Multiplication &amp;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Factors</a:t>
              </a:r>
            </a:p>
            <a:p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75" name="Speech Bubble: Rectangle with Corners Rounded 74">
              <a:extLst>
                <a:ext uri="{FF2B5EF4-FFF2-40B4-BE49-F238E27FC236}">
                  <a16:creationId xmlns:a16="http://schemas.microsoft.com/office/drawing/2014/main" id="{F3CB2AE6-62B0-8083-7B77-B5BCD249FB8F}"/>
                </a:ext>
              </a:extLst>
            </p:cNvPr>
            <p:cNvSpPr/>
            <p:nvPr/>
          </p:nvSpPr>
          <p:spPr>
            <a:xfrm>
              <a:off x="7522421" y="2434464"/>
              <a:ext cx="1585228" cy="1365450"/>
            </a:xfrm>
            <a:prstGeom prst="wedgeRoundRectCallout">
              <a:avLst>
                <a:gd name="adj1" fmla="val -60682"/>
                <a:gd name="adj2" fmla="val -12939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Multiplication and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Length and Perimeter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Area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Decimals 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Decimals B</a:t>
              </a: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76" name="Speech Bubble: Rectangle with Corners Rounded 75">
              <a:extLst>
                <a:ext uri="{FF2B5EF4-FFF2-40B4-BE49-F238E27FC236}">
                  <a16:creationId xmlns:a16="http://schemas.microsoft.com/office/drawing/2014/main" id="{C02FA0E3-06D4-6305-D6E8-99692291D758}"/>
                </a:ext>
              </a:extLst>
            </p:cNvPr>
            <p:cNvSpPr/>
            <p:nvPr/>
          </p:nvSpPr>
          <p:spPr>
            <a:xfrm>
              <a:off x="6317487" y="3289226"/>
              <a:ext cx="1813711" cy="1858585"/>
            </a:xfrm>
            <a:custGeom>
              <a:avLst/>
              <a:gdLst>
                <a:gd name="connsiteX0" fmla="*/ 0 w 1813711"/>
                <a:gd name="connsiteY0" fmla="*/ 221535 h 1329184"/>
                <a:gd name="connsiteX1" fmla="*/ 221535 w 1813711"/>
                <a:gd name="connsiteY1" fmla="*/ 0 h 1329184"/>
                <a:gd name="connsiteX2" fmla="*/ 302285 w 1813711"/>
                <a:gd name="connsiteY2" fmla="*/ 0 h 1329184"/>
                <a:gd name="connsiteX3" fmla="*/ 631280 w 1813711"/>
                <a:gd name="connsiteY3" fmla="*/ -493752 h 1329184"/>
                <a:gd name="connsiteX4" fmla="*/ 755713 w 1813711"/>
                <a:gd name="connsiteY4" fmla="*/ 0 h 1329184"/>
                <a:gd name="connsiteX5" fmla="*/ 1592176 w 1813711"/>
                <a:gd name="connsiteY5" fmla="*/ 0 h 1329184"/>
                <a:gd name="connsiteX6" fmla="*/ 1813711 w 1813711"/>
                <a:gd name="connsiteY6" fmla="*/ 221535 h 1329184"/>
                <a:gd name="connsiteX7" fmla="*/ 1813711 w 1813711"/>
                <a:gd name="connsiteY7" fmla="*/ 221531 h 1329184"/>
                <a:gd name="connsiteX8" fmla="*/ 1813711 w 1813711"/>
                <a:gd name="connsiteY8" fmla="*/ 221531 h 1329184"/>
                <a:gd name="connsiteX9" fmla="*/ 1813711 w 1813711"/>
                <a:gd name="connsiteY9" fmla="*/ 553827 h 1329184"/>
                <a:gd name="connsiteX10" fmla="*/ 1813711 w 1813711"/>
                <a:gd name="connsiteY10" fmla="*/ 1107649 h 1329184"/>
                <a:gd name="connsiteX11" fmla="*/ 1592176 w 1813711"/>
                <a:gd name="connsiteY11" fmla="*/ 1329184 h 1329184"/>
                <a:gd name="connsiteX12" fmla="*/ 755713 w 1813711"/>
                <a:gd name="connsiteY12" fmla="*/ 1329184 h 1329184"/>
                <a:gd name="connsiteX13" fmla="*/ 302285 w 1813711"/>
                <a:gd name="connsiteY13" fmla="*/ 1329184 h 1329184"/>
                <a:gd name="connsiteX14" fmla="*/ 302285 w 1813711"/>
                <a:gd name="connsiteY14" fmla="*/ 1329184 h 1329184"/>
                <a:gd name="connsiteX15" fmla="*/ 221535 w 1813711"/>
                <a:gd name="connsiteY15" fmla="*/ 1329184 h 1329184"/>
                <a:gd name="connsiteX16" fmla="*/ 0 w 1813711"/>
                <a:gd name="connsiteY16" fmla="*/ 1107649 h 1329184"/>
                <a:gd name="connsiteX17" fmla="*/ 0 w 1813711"/>
                <a:gd name="connsiteY17" fmla="*/ 553827 h 1329184"/>
                <a:gd name="connsiteX18" fmla="*/ 0 w 1813711"/>
                <a:gd name="connsiteY18" fmla="*/ 221531 h 1329184"/>
                <a:gd name="connsiteX19" fmla="*/ 0 w 1813711"/>
                <a:gd name="connsiteY19" fmla="*/ 221531 h 1329184"/>
                <a:gd name="connsiteX20" fmla="*/ 0 w 1813711"/>
                <a:gd name="connsiteY20" fmla="*/ 221535 h 1329184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302285 w 1813711"/>
                <a:gd name="connsiteY2" fmla="*/ 493752 h 1822936"/>
                <a:gd name="connsiteX3" fmla="*/ 631280 w 1813711"/>
                <a:gd name="connsiteY3" fmla="*/ 0 h 1822936"/>
                <a:gd name="connsiteX4" fmla="*/ 603313 w 1813711"/>
                <a:gd name="connsiteY4" fmla="*/ 484227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302285 w 1813711"/>
                <a:gd name="connsiteY2" fmla="*/ 493752 h 1822936"/>
                <a:gd name="connsiteX3" fmla="*/ 631280 w 1813711"/>
                <a:gd name="connsiteY3" fmla="*/ 0 h 1822936"/>
                <a:gd name="connsiteX4" fmla="*/ 803338 w 1813711"/>
                <a:gd name="connsiteY4" fmla="*/ 455652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  <a:gd name="connsiteX0" fmla="*/ 0 w 1813711"/>
                <a:gd name="connsiteY0" fmla="*/ 715287 h 1822936"/>
                <a:gd name="connsiteX1" fmla="*/ 221535 w 1813711"/>
                <a:gd name="connsiteY1" fmla="*/ 493752 h 1822936"/>
                <a:gd name="connsiteX2" fmla="*/ 521360 w 1813711"/>
                <a:gd name="connsiteY2" fmla="*/ 455652 h 1822936"/>
                <a:gd name="connsiteX3" fmla="*/ 631280 w 1813711"/>
                <a:gd name="connsiteY3" fmla="*/ 0 h 1822936"/>
                <a:gd name="connsiteX4" fmla="*/ 803338 w 1813711"/>
                <a:gd name="connsiteY4" fmla="*/ 455652 h 1822936"/>
                <a:gd name="connsiteX5" fmla="*/ 1592176 w 1813711"/>
                <a:gd name="connsiteY5" fmla="*/ 493752 h 1822936"/>
                <a:gd name="connsiteX6" fmla="*/ 1813711 w 1813711"/>
                <a:gd name="connsiteY6" fmla="*/ 715287 h 1822936"/>
                <a:gd name="connsiteX7" fmla="*/ 1813711 w 1813711"/>
                <a:gd name="connsiteY7" fmla="*/ 715283 h 1822936"/>
                <a:gd name="connsiteX8" fmla="*/ 1813711 w 1813711"/>
                <a:gd name="connsiteY8" fmla="*/ 715283 h 1822936"/>
                <a:gd name="connsiteX9" fmla="*/ 1813711 w 1813711"/>
                <a:gd name="connsiteY9" fmla="*/ 1047579 h 1822936"/>
                <a:gd name="connsiteX10" fmla="*/ 1813711 w 1813711"/>
                <a:gd name="connsiteY10" fmla="*/ 1601401 h 1822936"/>
                <a:gd name="connsiteX11" fmla="*/ 1592176 w 1813711"/>
                <a:gd name="connsiteY11" fmla="*/ 1822936 h 1822936"/>
                <a:gd name="connsiteX12" fmla="*/ 755713 w 1813711"/>
                <a:gd name="connsiteY12" fmla="*/ 1822936 h 1822936"/>
                <a:gd name="connsiteX13" fmla="*/ 302285 w 1813711"/>
                <a:gd name="connsiteY13" fmla="*/ 1822936 h 1822936"/>
                <a:gd name="connsiteX14" fmla="*/ 302285 w 1813711"/>
                <a:gd name="connsiteY14" fmla="*/ 1822936 h 1822936"/>
                <a:gd name="connsiteX15" fmla="*/ 221535 w 1813711"/>
                <a:gd name="connsiteY15" fmla="*/ 1822936 h 1822936"/>
                <a:gd name="connsiteX16" fmla="*/ 0 w 1813711"/>
                <a:gd name="connsiteY16" fmla="*/ 1601401 h 1822936"/>
                <a:gd name="connsiteX17" fmla="*/ 0 w 1813711"/>
                <a:gd name="connsiteY17" fmla="*/ 1047579 h 1822936"/>
                <a:gd name="connsiteX18" fmla="*/ 0 w 1813711"/>
                <a:gd name="connsiteY18" fmla="*/ 715283 h 1822936"/>
                <a:gd name="connsiteX19" fmla="*/ 0 w 1813711"/>
                <a:gd name="connsiteY19" fmla="*/ 715283 h 1822936"/>
                <a:gd name="connsiteX20" fmla="*/ 0 w 1813711"/>
                <a:gd name="connsiteY20" fmla="*/ 715287 h 1822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13711" h="1822936">
                  <a:moveTo>
                    <a:pt x="0" y="715287"/>
                  </a:moveTo>
                  <a:cubicBezTo>
                    <a:pt x="0" y="592937"/>
                    <a:pt x="99185" y="493752"/>
                    <a:pt x="221535" y="493752"/>
                  </a:cubicBezTo>
                  <a:lnTo>
                    <a:pt x="521360" y="455652"/>
                  </a:lnTo>
                  <a:lnTo>
                    <a:pt x="631280" y="0"/>
                  </a:lnTo>
                  <a:lnTo>
                    <a:pt x="803338" y="455652"/>
                  </a:lnTo>
                  <a:lnTo>
                    <a:pt x="1592176" y="493752"/>
                  </a:lnTo>
                  <a:cubicBezTo>
                    <a:pt x="1714526" y="493752"/>
                    <a:pt x="1813711" y="592937"/>
                    <a:pt x="1813711" y="715287"/>
                  </a:cubicBezTo>
                  <a:lnTo>
                    <a:pt x="1813711" y="715283"/>
                  </a:lnTo>
                  <a:lnTo>
                    <a:pt x="1813711" y="715283"/>
                  </a:lnTo>
                  <a:lnTo>
                    <a:pt x="1813711" y="1047579"/>
                  </a:lnTo>
                  <a:lnTo>
                    <a:pt x="1813711" y="1601401"/>
                  </a:lnTo>
                  <a:cubicBezTo>
                    <a:pt x="1813711" y="1723751"/>
                    <a:pt x="1714526" y="1822936"/>
                    <a:pt x="1592176" y="1822936"/>
                  </a:cubicBezTo>
                  <a:lnTo>
                    <a:pt x="755713" y="1822936"/>
                  </a:lnTo>
                  <a:lnTo>
                    <a:pt x="302285" y="1822936"/>
                  </a:lnTo>
                  <a:lnTo>
                    <a:pt x="302285" y="1822936"/>
                  </a:lnTo>
                  <a:lnTo>
                    <a:pt x="221535" y="1822936"/>
                  </a:lnTo>
                  <a:cubicBezTo>
                    <a:pt x="99185" y="1822936"/>
                    <a:pt x="0" y="1723751"/>
                    <a:pt x="0" y="1601401"/>
                  </a:cubicBezTo>
                  <a:lnTo>
                    <a:pt x="0" y="1047579"/>
                  </a:lnTo>
                  <a:lnTo>
                    <a:pt x="0" y="715283"/>
                  </a:lnTo>
                  <a:lnTo>
                    <a:pt x="0" y="715283"/>
                  </a:lnTo>
                  <a:lnTo>
                    <a:pt x="0" y="715287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750" b="1" u="sng" dirty="0">
                <a:solidFill>
                  <a:schemeClr val="tx2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SUMMER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Money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Time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Properties of Shape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Symmetry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Position and Direction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Coordinates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Statistics</a:t>
              </a:r>
            </a:p>
            <a:p>
              <a:pPr algn="ctr"/>
              <a:endParaRPr lang="en-GB" sz="75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endParaRPr lang="en-GB" sz="8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78" name="Speech Bubble: Rectangle with Corners Rounded 77">
              <a:extLst>
                <a:ext uri="{FF2B5EF4-FFF2-40B4-BE49-F238E27FC236}">
                  <a16:creationId xmlns:a16="http://schemas.microsoft.com/office/drawing/2014/main" id="{9E97D1F5-2C58-F483-E6C6-FF24D850A183}"/>
                </a:ext>
              </a:extLst>
            </p:cNvPr>
            <p:cNvSpPr/>
            <p:nvPr/>
          </p:nvSpPr>
          <p:spPr>
            <a:xfrm>
              <a:off x="4023108" y="2697637"/>
              <a:ext cx="2169160" cy="1259299"/>
            </a:xfrm>
            <a:prstGeom prst="wedgeRoundRectCallout">
              <a:avLst>
                <a:gd name="adj1" fmla="val -37638"/>
                <a:gd name="adj2" fmla="val 59167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Order and Compare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Rounding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4 operations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Square/cube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Ordering &amp; Equivalent fractions</a:t>
              </a:r>
            </a:p>
            <a:p>
              <a:pPr algn="ctr"/>
              <a:endParaRPr lang="en-GB" sz="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1" name="Speech Bubble: Rectangle with Corners Rounded 80">
              <a:extLst>
                <a:ext uri="{FF2B5EF4-FFF2-40B4-BE49-F238E27FC236}">
                  <a16:creationId xmlns:a16="http://schemas.microsoft.com/office/drawing/2014/main" id="{8D85BB13-AC32-E9E3-C482-345AB9491C58}"/>
                </a:ext>
              </a:extLst>
            </p:cNvPr>
            <p:cNvSpPr/>
            <p:nvPr/>
          </p:nvSpPr>
          <p:spPr>
            <a:xfrm>
              <a:off x="1840862" y="2529533"/>
              <a:ext cx="1934915" cy="1259299"/>
            </a:xfrm>
            <a:prstGeom prst="wedgeRoundRectCallout">
              <a:avLst>
                <a:gd name="adj1" fmla="val -17910"/>
                <a:gd name="adj2" fmla="val 59167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 of Number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Decimals &amp; Percentages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Multiplication &amp; Division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Statistics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Perimeter &amp; Area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Graphs and Tables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749E8E2B-BC54-55DE-6476-4C27D10A4F87}"/>
                </a:ext>
              </a:extLst>
            </p:cNvPr>
            <p:cNvSpPr/>
            <p:nvPr/>
          </p:nvSpPr>
          <p:spPr>
            <a:xfrm>
              <a:off x="2361620" y="3965850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8F2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5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E21C2CC-1F22-54A1-A74A-A225878F54F4}"/>
                </a:ext>
              </a:extLst>
            </p:cNvPr>
            <p:cNvSpPr/>
            <p:nvPr/>
          </p:nvSpPr>
          <p:spPr>
            <a:xfrm>
              <a:off x="6265411" y="2584485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6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4</a:t>
              </a:r>
            </a:p>
          </p:txBody>
        </p:sp>
        <p:sp>
          <p:nvSpPr>
            <p:cNvPr id="84" name="Speech Bubble: Rectangle with Corners Rounded 83">
              <a:extLst>
                <a:ext uri="{FF2B5EF4-FFF2-40B4-BE49-F238E27FC236}">
                  <a16:creationId xmlns:a16="http://schemas.microsoft.com/office/drawing/2014/main" id="{C1F81037-B671-8CE4-A459-C1259AADADC4}"/>
                </a:ext>
              </a:extLst>
            </p:cNvPr>
            <p:cNvSpPr/>
            <p:nvPr/>
          </p:nvSpPr>
          <p:spPr>
            <a:xfrm>
              <a:off x="27151" y="3799914"/>
              <a:ext cx="1721535" cy="1259299"/>
            </a:xfrm>
            <a:prstGeom prst="wedgeRoundRectCallout">
              <a:avLst>
                <a:gd name="adj1" fmla="val 77807"/>
                <a:gd name="adj2" fmla="val 5498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endParaRPr lang="en-GB" sz="9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SUMMER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Decimals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Negative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Converting Units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Ordering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Shape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Angles</a:t>
              </a:r>
            </a:p>
            <a:p>
              <a:pPr algn="ctr"/>
              <a:endParaRPr lang="en-GB" sz="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endParaRPr lang="en-GB" sz="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endParaRPr lang="en-GB" sz="8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964B6FF-9CC3-41DD-5F38-BB3CEDA1F3B6}"/>
                </a:ext>
              </a:extLst>
            </p:cNvPr>
            <p:cNvSpPr/>
            <p:nvPr/>
          </p:nvSpPr>
          <p:spPr>
            <a:xfrm>
              <a:off x="4079708" y="6034381"/>
              <a:ext cx="1118233" cy="5682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Year 6</a:t>
              </a:r>
            </a:p>
          </p:txBody>
        </p:sp>
        <p:sp>
          <p:nvSpPr>
            <p:cNvPr id="86" name="Speech Bubble: Rectangle with Corners Rounded 85">
              <a:extLst>
                <a:ext uri="{FF2B5EF4-FFF2-40B4-BE49-F238E27FC236}">
                  <a16:creationId xmlns:a16="http://schemas.microsoft.com/office/drawing/2014/main" id="{DBC3D616-BFC2-238A-7AB9-82B26662E15D}"/>
                </a:ext>
              </a:extLst>
            </p:cNvPr>
            <p:cNvSpPr/>
            <p:nvPr/>
          </p:nvSpPr>
          <p:spPr>
            <a:xfrm>
              <a:off x="1548036" y="5059213"/>
              <a:ext cx="1984281" cy="1259299"/>
            </a:xfrm>
            <a:prstGeom prst="wedgeRoundRectCallout">
              <a:avLst>
                <a:gd name="adj1" fmla="val 69039"/>
                <a:gd name="adj2" fmla="val 43382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AUTUMN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Place Value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Order and Compare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Rounding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4 operations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Primes / Negative Numbers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Fractions, Decimals &amp; Percentages</a:t>
              </a:r>
              <a:endParaRPr lang="en-GB" sz="8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  <a:p>
              <a:endParaRPr lang="en-GB" sz="8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7" name="Speech Bubble: Rectangle with Corners Rounded 86">
              <a:extLst>
                <a:ext uri="{FF2B5EF4-FFF2-40B4-BE49-F238E27FC236}">
                  <a16:creationId xmlns:a16="http://schemas.microsoft.com/office/drawing/2014/main" id="{6D62EDB3-0500-F09D-5DF2-94F62BB9EAB8}"/>
                </a:ext>
              </a:extLst>
            </p:cNvPr>
            <p:cNvSpPr/>
            <p:nvPr/>
          </p:nvSpPr>
          <p:spPr>
            <a:xfrm>
              <a:off x="3753447" y="4421934"/>
              <a:ext cx="2043136" cy="1353585"/>
            </a:xfrm>
            <a:prstGeom prst="wedgeRoundRectCallout">
              <a:avLst>
                <a:gd name="adj1" fmla="val 3279"/>
                <a:gd name="adj2" fmla="val 76005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SPRING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Algebra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Ratio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Converting Metric Units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Area and perimeter of shapes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Volume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Statistics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Angles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cs typeface="Calibri Light" panose="020F0302020204030204" pitchFamily="34" charset="0"/>
                </a:rPr>
                <a:t>Position and direction</a:t>
              </a:r>
            </a:p>
            <a:p>
              <a:endParaRPr lang="en-GB" sz="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8" name="Speech Bubble: Rectangle with Corners Rounded 87">
              <a:extLst>
                <a:ext uri="{FF2B5EF4-FFF2-40B4-BE49-F238E27FC236}">
                  <a16:creationId xmlns:a16="http://schemas.microsoft.com/office/drawing/2014/main" id="{FC8FE00E-1C63-AE10-6B69-375DE83E2747}"/>
                </a:ext>
              </a:extLst>
            </p:cNvPr>
            <p:cNvSpPr/>
            <p:nvPr/>
          </p:nvSpPr>
          <p:spPr>
            <a:xfrm>
              <a:off x="5745332" y="5256254"/>
              <a:ext cx="1813711" cy="1259299"/>
            </a:xfrm>
            <a:prstGeom prst="wedgeRoundRectCallout">
              <a:avLst>
                <a:gd name="adj1" fmla="val -76432"/>
                <a:gd name="adj2" fmla="val 29011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66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900" b="1" u="sng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SUMMER</a:t>
              </a:r>
              <a:endParaRPr lang="en-GB" sz="9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Revision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Boosting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Problem Solving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Team tasks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tx1"/>
                  </a:solidFill>
                  <a:latin typeface="Trebuchet MS" panose="020B0603020202020204" pitchFamily="34" charset="0"/>
                  <a:ea typeface="Calibri Light"/>
                  <a:cs typeface="Calibri Light"/>
                </a:rPr>
                <a:t>Real-life problems  </a:t>
              </a:r>
            </a:p>
            <a:p>
              <a:endParaRPr lang="en-GB" sz="8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pic>
          <p:nvPicPr>
            <p:cNvPr id="92" name="Picture 3" descr="Logo2-01">
              <a:extLst>
                <a:ext uri="{FF2B5EF4-FFF2-40B4-BE49-F238E27FC236}">
                  <a16:creationId xmlns:a16="http://schemas.microsoft.com/office/drawing/2014/main" id="{03EE3557-F139-0814-7E88-34BC2A9214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1492" y="-69690"/>
              <a:ext cx="1026157" cy="922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4" name="Group 33"/>
            <p:cNvGrpSpPr/>
            <p:nvPr/>
          </p:nvGrpSpPr>
          <p:grpSpPr>
            <a:xfrm>
              <a:off x="146109" y="2734103"/>
              <a:ext cx="1536429" cy="846708"/>
              <a:chOff x="1513463" y="969467"/>
              <a:chExt cx="5938262" cy="4242613"/>
            </a:xfrm>
          </p:grpSpPr>
          <p:pic>
            <p:nvPicPr>
              <p:cNvPr id="35" name="Picture 4" descr="Diversion right road sign - Road Traffic – Temporary Warning &gt; Diversion -  We Do Safety Signs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3463" y="969467"/>
                <a:ext cx="5938262" cy="42426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" name="Rectangle 35"/>
              <p:cNvSpPr/>
              <p:nvPr/>
            </p:nvSpPr>
            <p:spPr>
              <a:xfrm>
                <a:off x="2033306" y="1112788"/>
                <a:ext cx="4898572" cy="1254037"/>
              </a:xfrm>
              <a:prstGeom prst="rect">
                <a:avLst/>
              </a:prstGeom>
              <a:solidFill>
                <a:srgbClr val="F8F200"/>
              </a:solidFill>
              <a:ln>
                <a:solidFill>
                  <a:srgbClr val="F8F2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000" b="1" dirty="0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KS2</a:t>
                </a:r>
              </a:p>
            </p:txBody>
          </p:sp>
        </p:grpSp>
      </p:grp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6ABD46B1-3B46-4A94-8BAD-0B7B6D7EC8E6}"/>
              </a:ext>
            </a:extLst>
          </p:cNvPr>
          <p:cNvSpPr/>
          <p:nvPr/>
        </p:nvSpPr>
        <p:spPr>
          <a:xfrm>
            <a:off x="509946" y="519278"/>
            <a:ext cx="1887370" cy="1242140"/>
          </a:xfrm>
          <a:prstGeom prst="wedgeRoundRectCallout">
            <a:avLst>
              <a:gd name="adj1" fmla="val -24779"/>
              <a:gd name="adj2" fmla="val 71167"/>
              <a:gd name="adj3" fmla="val 16667"/>
            </a:avLst>
          </a:prstGeom>
          <a:solidFill>
            <a:schemeClr val="bg1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AUTUMN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Place Value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Compare &amp; Order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Estimate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Addition &amp; Subtraction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Multiplication &amp;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2, 5 and 10 times tables</a:t>
            </a:r>
          </a:p>
          <a:p>
            <a:pPr algn="ctr"/>
            <a:endParaRPr lang="en-GB" sz="750" u="sng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2E2A4857-FA6F-4EAC-A755-A89AED4840DE}"/>
              </a:ext>
            </a:extLst>
          </p:cNvPr>
          <p:cNvSpPr/>
          <p:nvPr/>
        </p:nvSpPr>
        <p:spPr>
          <a:xfrm>
            <a:off x="2877477" y="510373"/>
            <a:ext cx="2162853" cy="1262374"/>
          </a:xfrm>
          <a:prstGeom prst="wedgeRoundRectCallout">
            <a:avLst>
              <a:gd name="adj1" fmla="val -30963"/>
              <a:gd name="adj2" fmla="val 59718"/>
              <a:gd name="adj3" fmla="val 16667"/>
            </a:avLst>
          </a:prstGeom>
          <a:solidFill>
            <a:schemeClr val="bg1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SPRING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Multiplication &amp;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Length and Perimeter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Fractions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Fractions and Scales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Equivalent Fractions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Mass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Capacity</a:t>
            </a:r>
          </a:p>
          <a:p>
            <a:pPr algn="ctr"/>
            <a:endParaRPr lang="en-GB" sz="750" b="1" u="sng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063F7102-6E85-4BC8-B7DF-4D76E429BE95}"/>
              </a:ext>
            </a:extLst>
          </p:cNvPr>
          <p:cNvSpPr/>
          <p:nvPr/>
        </p:nvSpPr>
        <p:spPr>
          <a:xfrm>
            <a:off x="5324476" y="535087"/>
            <a:ext cx="1719765" cy="1242131"/>
          </a:xfrm>
          <a:prstGeom prst="wedgeRoundRectCallout">
            <a:avLst>
              <a:gd name="adj1" fmla="val -49329"/>
              <a:gd name="adj2" fmla="val 64167"/>
              <a:gd name="adj3" fmla="val 16667"/>
            </a:avLst>
          </a:prstGeom>
          <a:solidFill>
            <a:schemeClr val="bg1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u="sng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SUMMER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Fractions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Money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Problem Solving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Shape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Angles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Parallel 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Trebuchet MS" panose="020B0603020202020204" pitchFamily="34" charset="0"/>
                <a:cs typeface="Calibri Light" panose="020F0302020204030204" pitchFamily="34" charset="0"/>
              </a:rPr>
              <a:t>Statistics</a:t>
            </a:r>
            <a:endParaRPr lang="en-GB" sz="750" u="sng" dirty="0">
              <a:solidFill>
                <a:schemeClr val="tx1"/>
              </a:solidFill>
              <a:latin typeface="Trebuchet MS" panose="020B0603020202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4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3A3D998BCEE24D9BFB138DEDC6A5A5" ma:contentTypeVersion="13" ma:contentTypeDescription="Create a new document." ma:contentTypeScope="" ma:versionID="eb1b9542628c65e2ee622b742aa37fb7">
  <xsd:schema xmlns:xsd="http://www.w3.org/2001/XMLSchema" xmlns:xs="http://www.w3.org/2001/XMLSchema" xmlns:p="http://schemas.microsoft.com/office/2006/metadata/properties" xmlns:ns2="83f3fc05-26da-486e-bbf9-3ea31a8dd6d2" xmlns:ns3="c6803540-bd73-4104-bd77-766fc1f62545" targetNamespace="http://schemas.microsoft.com/office/2006/metadata/properties" ma:root="true" ma:fieldsID="a3545a8fe81f93e7e8e475bda5478220" ns2:_="" ns3:_="">
    <xsd:import namespace="83f3fc05-26da-486e-bbf9-3ea31a8dd6d2"/>
    <xsd:import namespace="c6803540-bd73-4104-bd77-766fc1f625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f3fc05-26da-486e-bbf9-3ea31a8dd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0dc06298-3cf8-40a3-bce1-addf00d2a9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803540-bd73-4104-bd77-766fc1f6254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3a89f40-93eb-40ba-9fa0-c513cf889d45}" ma:internalName="TaxCatchAll" ma:showField="CatchAllData" ma:web="c6803540-bd73-4104-bd77-766fc1f62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803540-bd73-4104-bd77-766fc1f62545" xsi:nil="true"/>
    <lcf76f155ced4ddcb4097134ff3c332f xmlns="83f3fc05-26da-486e-bbf9-3ea31a8dd6d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C9CA03-F729-42F1-A8F3-F5C63358A87C}">
  <ds:schemaRefs>
    <ds:schemaRef ds:uri="83f3fc05-26da-486e-bbf9-3ea31a8dd6d2"/>
    <ds:schemaRef ds:uri="c6803540-bd73-4104-bd77-766fc1f625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45FC3C-840D-41B9-89E7-438FAA85AA51}">
  <ds:schemaRefs>
    <ds:schemaRef ds:uri="http://purl.org/dc/elements/1.1/"/>
    <ds:schemaRef ds:uri="http://purl.org/dc/dcmitype/"/>
    <ds:schemaRef ds:uri="83f3fc05-26da-486e-bbf9-3ea31a8dd6d2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  <ds:schemaRef ds:uri="c6803540-bd73-4104-bd77-766fc1f62545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286C4D2-78D6-4CFB-8698-729A433F43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513</Words>
  <Application>Microsoft Office PowerPoint</Application>
  <PresentationFormat>On-screen Show (4:3)</PresentationFormat>
  <Paragraphs>213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Stevenson</dc:creator>
  <cp:lastModifiedBy>Kay Mills</cp:lastModifiedBy>
  <cp:revision>2</cp:revision>
  <dcterms:created xsi:type="dcterms:W3CDTF">2022-01-19T14:57:11Z</dcterms:created>
  <dcterms:modified xsi:type="dcterms:W3CDTF">2026-02-11T12:54:40Z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0x0101001E3A3D998BCEE24D9BFB138DEDC6A5A5</vt:lpwstr>
  </property>
  <property fmtid="{D5CDD505-2E9C-101B-9397-08002B2CF9AE}" pid="3" name="Order">
    <vt:r8>14000</vt:r8>
  </property>
  <property fmtid="{D5CDD505-2E9C-101B-9397-08002B2CF9AE}" pid="4" name="MediaServiceImageTags">
    <vt:lpwstr/>
  </property>
</Properties>
</file>