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74" r:id="rId2"/>
    <p:sldId id="275" r:id="rId3"/>
    <p:sldId id="258" r:id="rId4"/>
    <p:sldId id="259" r:id="rId5"/>
    <p:sldId id="276" r:id="rId6"/>
    <p:sldId id="277" r:id="rId7"/>
    <p:sldId id="260" r:id="rId8"/>
    <p:sldId id="278" r:id="rId9"/>
    <p:sldId id="279" r:id="rId10"/>
    <p:sldId id="292" r:id="rId11"/>
    <p:sldId id="280" r:id="rId12"/>
    <p:sldId id="281" r:id="rId13"/>
    <p:sldId id="282" r:id="rId14"/>
    <p:sldId id="283" r:id="rId15"/>
    <p:sldId id="285" r:id="rId16"/>
    <p:sldId id="284" r:id="rId17"/>
    <p:sldId id="286" r:id="rId18"/>
    <p:sldId id="287" r:id="rId19"/>
    <p:sldId id="288" r:id="rId20"/>
    <p:sldId id="290" r:id="rId21"/>
    <p:sldId id="29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 Mills" initials="KM" lastIdx="1" clrIdx="0">
    <p:extLst>
      <p:ext uri="{19B8F6BF-5375-455C-9EA6-DF929625EA0E}">
        <p15:presenceInfo xmlns:p15="http://schemas.microsoft.com/office/powerpoint/2012/main" userId="K Mill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41" autoAdjust="0"/>
    <p:restoredTop sz="94649"/>
  </p:normalViewPr>
  <p:slideViewPr>
    <p:cSldViewPr snapToGrid="0" snapToObjects="1">
      <p:cViewPr varScale="1">
        <p:scale>
          <a:sx n="114" d="100"/>
          <a:sy n="114" d="100"/>
        </p:scale>
        <p:origin x="19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212A3D-9207-9447-8CD4-5BB05F417049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9F86A-7B71-2B40-9FF2-CACC318641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18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3978-0E96-AD4C-B8F8-7A7C4668486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61C5-AFF0-3043-8C6B-1309DD76F0D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3978-0E96-AD4C-B8F8-7A7C4668486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61C5-AFF0-3043-8C6B-1309DD76F0D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3978-0E96-AD4C-B8F8-7A7C4668486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61C5-AFF0-3043-8C6B-1309DD76F0D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3978-0E96-AD4C-B8F8-7A7C4668486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61C5-AFF0-3043-8C6B-1309DD76F0D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3978-0E96-AD4C-B8F8-7A7C4668486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61C5-AFF0-3043-8C6B-1309DD76F0D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3978-0E96-AD4C-B8F8-7A7C4668486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61C5-AFF0-3043-8C6B-1309DD76F0D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3978-0E96-AD4C-B8F8-7A7C4668486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61C5-AFF0-3043-8C6B-1309DD76F0D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3978-0E96-AD4C-B8F8-7A7C4668486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61C5-AFF0-3043-8C6B-1309DD76F0D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3978-0E96-AD4C-B8F8-7A7C4668486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61C5-AFF0-3043-8C6B-1309DD76F0D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3978-0E96-AD4C-B8F8-7A7C4668486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61C5-AFF0-3043-8C6B-1309DD76F0D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C3978-0E96-AD4C-B8F8-7A7C4668486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61C5-AFF0-3043-8C6B-1309DD76F0D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C3978-0E96-AD4C-B8F8-7A7C46684866}" type="datetimeFigureOut">
              <a:rPr lang="en-GB" smtClean="0"/>
              <a:t>09/04/2025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F61C5-AFF0-3043-8C6B-1309DD76F0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11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google.co.uk/maps/dir/Whitefield,+Manchester/Marchwiel,+Wrexham/data=!4m8!4m7!1m2!1m1!1s0x487ba55bc4851cbd:0xef22b192b0d2672!1m2!1m1!1s0x487ac0b26395e60f:0xda09ccb47c71a877!3e0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binwood.co.uk/activity_centers/cross-lanes/" TargetMode="External"/><Relationship Id="rId2" Type="http://schemas.openxmlformats.org/officeDocument/2006/relationships/hyperlink" Target="https://www.robinwood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obinwood.co.uk/activities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robinwood.co.uk/wp-content/uploads/2017/10/P1000227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7272808" cy="293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313478"/>
            <a:ext cx="82089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Y6 Robinwood Trip</a:t>
            </a:r>
          </a:p>
          <a:p>
            <a:pPr algn="ctr"/>
            <a:r>
              <a:rPr lang="en-GB" sz="5400" b="1" dirty="0"/>
              <a:t>Wednesday 11th June –</a:t>
            </a:r>
          </a:p>
          <a:p>
            <a:pPr algn="ctr"/>
            <a:r>
              <a:rPr lang="en-GB" sz="5400" b="1" dirty="0"/>
              <a:t> Friday 13th June 2025</a:t>
            </a:r>
            <a:r>
              <a:rPr lang="en-GB" sz="5400" dirty="0"/>
              <a:t> 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127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719D4-BC9F-4435-BDEC-A66B5C7D8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035" y="0"/>
            <a:ext cx="7772400" cy="997985"/>
          </a:xfrm>
        </p:spPr>
        <p:txBody>
          <a:bodyPr/>
          <a:lstStyle/>
          <a:p>
            <a:r>
              <a:rPr lang="en-GB" b="1" u="sng" dirty="0"/>
              <a:t>Payment Plan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7AEB3-2828-4B15-AEE4-595D166A1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1113182"/>
            <a:ext cx="8610600" cy="551953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dirty="0"/>
              <a:t>The cost of the trip this year is £379.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The quality of the activities is outstanding.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The activities are back to back so the children get the most out of the day/night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The children are well fed (lots of treats too and healthy snacks) and the meals are excellent!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The safety of the children is a priority at all times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They will ALL have an amazing time!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0000FF"/>
              </a:solidFill>
            </a:endParaRPr>
          </a:p>
          <a:p>
            <a:pPr algn="l"/>
            <a:r>
              <a:rPr lang="en-GB" u="sng" dirty="0">
                <a:solidFill>
                  <a:srgbClr val="0000FF"/>
                </a:solidFill>
              </a:rPr>
              <a:t>We have broken the payment down if you wish to pay this way: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FF"/>
                </a:solidFill>
              </a:rPr>
              <a:t>Deposit of £50 by 18</a:t>
            </a:r>
            <a:r>
              <a:rPr lang="en-GB" baseline="30000" dirty="0">
                <a:solidFill>
                  <a:srgbClr val="0000FF"/>
                </a:solidFill>
              </a:rPr>
              <a:t>th</a:t>
            </a:r>
            <a:r>
              <a:rPr lang="en-GB" dirty="0">
                <a:solidFill>
                  <a:srgbClr val="0000FF"/>
                </a:solidFill>
              </a:rPr>
              <a:t> October </a:t>
            </a:r>
            <a:endParaRPr lang="en-GB" sz="2000" i="1" dirty="0">
              <a:solidFill>
                <a:srgbClr val="0000FF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FF"/>
                </a:solidFill>
              </a:rPr>
              <a:t>Followed by, 7 x payments of £47 running from November to May. </a:t>
            </a:r>
          </a:p>
          <a:p>
            <a:pPr algn="l"/>
            <a:r>
              <a:rPr lang="en-GB" dirty="0">
                <a:solidFill>
                  <a:srgbClr val="0000FF"/>
                </a:solidFill>
              </a:rPr>
              <a:t>This is only a suggested payment plan and you can pay in full or alternative part payments.</a:t>
            </a:r>
          </a:p>
        </p:txBody>
      </p:sp>
    </p:spTree>
    <p:extLst>
      <p:ext uri="{BB962C8B-B14F-4D97-AF65-F5344CB8AC3E}">
        <p14:creationId xmlns:p14="http://schemas.microsoft.com/office/powerpoint/2010/main" val="590816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32B766-04F2-41A9-A15D-00E1476B4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80463" y="85725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3B90E1-39A5-4621-8692-30DC64E59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42920" y="790138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18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02DB7-6D1A-417C-AFD2-C5C0AA2E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33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65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 descr="E:\RobinWood Photos 2018\DSC01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152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E:\RobinWood Photos 2018\DSC012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819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E:\RobinWood Photos 2018\DSC011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277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E:\RobinWood Photos 2018\DSC01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535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 descr="E:\RobinWood Photos 2018\DSC011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98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E:\RobinWood Photos 2018\DSC01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492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13B94-7542-432F-8871-1B8BD95D9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76" y="365126"/>
            <a:ext cx="8301084" cy="622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65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 from Whitefield, Manchester to Marchwiel, Wrexha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0" y="2708920"/>
            <a:ext cx="816570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440" y="332656"/>
            <a:ext cx="80829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err="1"/>
              <a:t>Marchwiel</a:t>
            </a:r>
            <a:r>
              <a:rPr lang="en-GB" sz="3600" dirty="0"/>
              <a:t> near Wrexham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 err="1"/>
              <a:t>Approx</a:t>
            </a:r>
            <a:r>
              <a:rPr lang="en-GB" sz="3600" dirty="0"/>
              <a:t> 40 miles from Whitefield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1 hour 15 mins journey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/>
              <a:t>Coach travel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40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E25E33-8075-4AD5-A36F-81F12F8EC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794360" y="988822"/>
            <a:ext cx="6449256" cy="483694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D80B82-F15F-4DAE-A95C-349775791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365126"/>
            <a:ext cx="4560203" cy="60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56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Website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hlinkClick r:id="rId2"/>
              </a:rPr>
              <a:t>https://www.robinwood.co.uk/</a:t>
            </a:r>
            <a:r>
              <a:rPr lang="en-GB" dirty="0"/>
              <a:t> - general details about all Robinwood sites</a:t>
            </a:r>
          </a:p>
          <a:p>
            <a:endParaRPr lang="en-GB" dirty="0"/>
          </a:p>
          <a:p>
            <a:r>
              <a:rPr lang="en-GB" dirty="0">
                <a:hlinkClick r:id="rId3"/>
              </a:rPr>
              <a:t>https://www.robinwood.co.uk/activity_centers/cross-lanes/</a:t>
            </a:r>
            <a:r>
              <a:rPr lang="en-GB" dirty="0"/>
              <a:t> - this is specific to the site that we are attending</a:t>
            </a:r>
          </a:p>
          <a:p>
            <a:endParaRPr lang="en-GB" dirty="0"/>
          </a:p>
          <a:p>
            <a:r>
              <a:rPr lang="en-GB" dirty="0">
                <a:hlinkClick r:id="rId4"/>
              </a:rPr>
              <a:t>https://www.robinwood.co.uk/activities/</a:t>
            </a:r>
            <a:r>
              <a:rPr lang="en-GB" dirty="0"/>
              <a:t> -  details of all the activities that the children will be doing at Robinwood.</a:t>
            </a:r>
          </a:p>
        </p:txBody>
      </p:sp>
    </p:spTree>
    <p:extLst>
      <p:ext uri="{BB962C8B-B14F-4D97-AF65-F5344CB8AC3E}">
        <p14:creationId xmlns:p14="http://schemas.microsoft.com/office/powerpoint/2010/main" val="1621347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88640"/>
            <a:ext cx="79208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Staffing/supervision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7" y="1340768"/>
            <a:ext cx="8595185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45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Robinwood have one instructor for every 12 children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We will take 5 teachers/members of staff due to ratios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Children supervised at all times – members of </a:t>
            </a:r>
            <a:r>
              <a:rPr lang="en-GB" sz="2800" dirty="0" err="1"/>
              <a:t>Robinwood</a:t>
            </a:r>
            <a:r>
              <a:rPr lang="en-GB" sz="2800" dirty="0"/>
              <a:t> on duty all 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1 member of school staff on duty during 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Boys/girls dormitories </a:t>
            </a:r>
          </a:p>
          <a:p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8174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robinwood.co.uk/wp-content/uploads/2017/10/Cross-Lanes-Ma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571"/>
            <a:ext cx="4968552" cy="686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332656"/>
            <a:ext cx="353661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/>
              <a:t>Key Themes</a:t>
            </a:r>
          </a:p>
          <a:p>
            <a:r>
              <a:rPr lang="en-GB" sz="4000" dirty="0"/>
              <a:t>Challenge</a:t>
            </a:r>
          </a:p>
          <a:p>
            <a:r>
              <a:rPr lang="en-GB" sz="4000" dirty="0"/>
              <a:t>Team Work</a:t>
            </a:r>
          </a:p>
          <a:p>
            <a:r>
              <a:rPr lang="en-GB" sz="4000" dirty="0"/>
              <a:t>Perseverance</a:t>
            </a:r>
          </a:p>
          <a:p>
            <a:r>
              <a:rPr lang="en-GB" sz="4000" dirty="0"/>
              <a:t>Support </a:t>
            </a:r>
          </a:p>
          <a:p>
            <a:r>
              <a:rPr lang="en-GB" sz="4000" dirty="0"/>
              <a:t>Kindness</a:t>
            </a:r>
          </a:p>
          <a:p>
            <a:r>
              <a:rPr lang="en-GB" sz="4000" dirty="0"/>
              <a:t>Encouragement</a:t>
            </a:r>
          </a:p>
          <a:p>
            <a:r>
              <a:rPr lang="en-GB" sz="4000" dirty="0"/>
              <a:t>Friendship</a:t>
            </a:r>
          </a:p>
          <a:p>
            <a:r>
              <a:rPr lang="en-GB" sz="4000" dirty="0"/>
              <a:t>Mentoring</a:t>
            </a:r>
          </a:p>
          <a:p>
            <a:r>
              <a:rPr lang="en-GB" sz="4000" dirty="0"/>
              <a:t>Determination</a:t>
            </a:r>
          </a:p>
        </p:txBody>
      </p:sp>
    </p:spTree>
    <p:extLst>
      <p:ext uri="{BB962C8B-B14F-4D97-AF65-F5344CB8AC3E}">
        <p14:creationId xmlns:p14="http://schemas.microsoft.com/office/powerpoint/2010/main" val="3541917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1" t="11459" r="10981" b="9635"/>
          <a:stretch/>
        </p:blipFill>
        <p:spPr bwMode="auto">
          <a:xfrm>
            <a:off x="0" y="476672"/>
            <a:ext cx="9144000" cy="585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BD61A-186F-4904-AF14-90BCA6E53F62}"/>
              </a:ext>
            </a:extLst>
          </p:cNvPr>
          <p:cNvSpPr txBox="1"/>
          <p:nvPr/>
        </p:nvSpPr>
        <p:spPr>
          <a:xfrm>
            <a:off x="132522" y="1364974"/>
            <a:ext cx="2822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Here is a sample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timetable of their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stay</a:t>
            </a:r>
          </a:p>
        </p:txBody>
      </p:sp>
    </p:spTree>
    <p:extLst>
      <p:ext uri="{BB962C8B-B14F-4D97-AF65-F5344CB8AC3E}">
        <p14:creationId xmlns:p14="http://schemas.microsoft.com/office/powerpoint/2010/main" val="2615372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3" t="12500" r="18302" b="6250"/>
          <a:stretch/>
        </p:blipFill>
        <p:spPr bwMode="auto">
          <a:xfrm>
            <a:off x="21332" y="95250"/>
            <a:ext cx="9122668" cy="648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3225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/>
              <a:t>Clothing and Kit list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628800"/>
            <a:ext cx="80648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All specialist clothing is provided</a:t>
            </a:r>
          </a:p>
          <a:p>
            <a:r>
              <a:rPr lang="en-GB" sz="2800" dirty="0">
                <a:solidFill>
                  <a:srgbClr val="0070C0"/>
                </a:solidFill>
              </a:rPr>
              <a:t>     -waterproofs, wellies, helmets etc. </a:t>
            </a:r>
          </a:p>
          <a:p>
            <a:endParaRPr lang="en-GB" sz="2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Don’t pack anything nice or new!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Practical clothing – The children will get wet/dirty!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Kit List is available and will be sent out</a:t>
            </a:r>
          </a:p>
          <a:p>
            <a:endParaRPr lang="en-GB" sz="28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70C0"/>
                </a:solidFill>
              </a:rPr>
              <a:t>No mobile phones, cameras or electronic devices please</a:t>
            </a:r>
          </a:p>
        </p:txBody>
      </p:sp>
      <p:pic>
        <p:nvPicPr>
          <p:cNvPr id="3074" name="Picture 2" descr="E:\RobinWood Photos 2018\DSC01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6632"/>
            <a:ext cx="2699792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66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38842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Suggested Clothing List </a:t>
            </a:r>
            <a:endParaRPr lang="en-GB" dirty="0"/>
          </a:p>
          <a:p>
            <a:r>
              <a:rPr lang="en-GB" dirty="0"/>
              <a:t>There is no need to go out and buy anything special for a trip to </a:t>
            </a:r>
            <a:r>
              <a:rPr lang="en-GB" dirty="0" err="1"/>
              <a:t>Robinwood</a:t>
            </a:r>
            <a:r>
              <a:rPr lang="en-GB" dirty="0"/>
              <a:t>, all specialist equipment is provided .</a:t>
            </a:r>
          </a:p>
          <a:p>
            <a:r>
              <a:rPr lang="en-GB" dirty="0"/>
              <a:t>The clothing list given includes clothing being worn on the journey, so for example, assuming you are wearing socks and underwear on your journey to </a:t>
            </a:r>
            <a:r>
              <a:rPr lang="en-GB" dirty="0" err="1"/>
              <a:t>Robinwood</a:t>
            </a:r>
            <a:r>
              <a:rPr lang="en-GB" dirty="0"/>
              <a:t>, you only need to pack 5 pairs of each!</a:t>
            </a:r>
          </a:p>
          <a:p>
            <a:r>
              <a:rPr lang="en-GB" dirty="0"/>
              <a:t> </a:t>
            </a:r>
          </a:p>
          <a:p>
            <a:pPr lvl="0"/>
            <a:r>
              <a:rPr lang="en-GB" dirty="0"/>
              <a:t>3 T-shirts (not vest type) </a:t>
            </a:r>
          </a:p>
          <a:p>
            <a:pPr lvl="0"/>
            <a:r>
              <a:rPr lang="en-GB" dirty="0"/>
              <a:t>3 Sweatshirts/(long sleeved) tops </a:t>
            </a:r>
          </a:p>
          <a:p>
            <a:pPr lvl="0"/>
            <a:r>
              <a:rPr lang="en-GB" dirty="0"/>
              <a:t>3 Pairs of trousers </a:t>
            </a:r>
          </a:p>
          <a:p>
            <a:pPr lvl="0"/>
            <a:r>
              <a:rPr lang="en-GB" dirty="0"/>
              <a:t>2 Pairs of shorts (mid thigh or longer for harness comfort) </a:t>
            </a:r>
          </a:p>
          <a:p>
            <a:pPr lvl="0"/>
            <a:r>
              <a:rPr lang="en-GB" dirty="0"/>
              <a:t>6 Sets of underwear </a:t>
            </a:r>
          </a:p>
          <a:p>
            <a:pPr lvl="0"/>
            <a:r>
              <a:rPr lang="en-GB" dirty="0"/>
              <a:t>6 Pairs of socks </a:t>
            </a:r>
          </a:p>
          <a:p>
            <a:pPr lvl="0"/>
            <a:r>
              <a:rPr lang="en-GB" dirty="0"/>
              <a:t>1 Pair of trainers </a:t>
            </a:r>
          </a:p>
          <a:p>
            <a:pPr lvl="0"/>
            <a:r>
              <a:rPr lang="en-GB" dirty="0"/>
              <a:t>1 Pair of outdoor shoes/boots </a:t>
            </a:r>
          </a:p>
          <a:p>
            <a:pPr lvl="0"/>
            <a:r>
              <a:rPr lang="en-GB" dirty="0"/>
              <a:t>2 Towels </a:t>
            </a:r>
          </a:p>
          <a:p>
            <a:pPr lvl="0"/>
            <a:r>
              <a:rPr lang="en-GB" dirty="0"/>
              <a:t>1 Coat (ideally waterproof</a:t>
            </a:r>
          </a:p>
          <a:p>
            <a:pPr lvl="0"/>
            <a:r>
              <a:rPr lang="en-GB" dirty="0"/>
              <a:t>1 Warm hat/sun hat </a:t>
            </a:r>
          </a:p>
          <a:p>
            <a:pPr lvl="0"/>
            <a:r>
              <a:rPr lang="en-GB" dirty="0"/>
              <a:t>1 Pair of gloves </a:t>
            </a:r>
          </a:p>
          <a:p>
            <a:pPr lvl="0"/>
            <a:r>
              <a:rPr lang="en-GB" dirty="0"/>
              <a:t>1 Set of nightwear </a:t>
            </a:r>
          </a:p>
          <a:p>
            <a:pPr lvl="0"/>
            <a:r>
              <a:rPr lang="en-GB" dirty="0"/>
              <a:t>1 Bag of toiletries (including suntan lotion/insect repellent in warm weather) </a:t>
            </a:r>
          </a:p>
          <a:p>
            <a:pPr lvl="0"/>
            <a:r>
              <a:rPr lang="en-GB" dirty="0"/>
              <a:t>1 Black bin liner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491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06489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Personal Information Form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Dietary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Medical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Contact details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FF0000"/>
                </a:solidFill>
              </a:rPr>
              <a:t>We will keep you</a:t>
            </a:r>
          </a:p>
          <a:p>
            <a:r>
              <a:rPr lang="en-GB" sz="3200" dirty="0">
                <a:solidFill>
                  <a:srgbClr val="FF0000"/>
                </a:solidFill>
              </a:rPr>
              <a:t>    informed!</a:t>
            </a:r>
            <a:r>
              <a:rPr lang="en-GB" sz="3200" dirty="0"/>
              <a:t>  </a:t>
            </a:r>
          </a:p>
        </p:txBody>
      </p:sp>
      <p:pic>
        <p:nvPicPr>
          <p:cNvPr id="4098" name="Picture 2" descr="E:\RobinWood Photos 2018\DSC01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50" y="1375603"/>
            <a:ext cx="4508938" cy="408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515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</TotalTime>
  <Words>531</Words>
  <Application>Microsoft Office PowerPoint</Application>
  <PresentationFormat>On-screen Show (4:3)</PresentationFormat>
  <Paragraphs>92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Payment Plan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Website Details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KS2 History</dc:creator>
  <cp:lastModifiedBy>GMoynihan</cp:lastModifiedBy>
  <cp:revision>38</cp:revision>
  <dcterms:created xsi:type="dcterms:W3CDTF">2018-02-15T21:58:36Z</dcterms:created>
  <dcterms:modified xsi:type="dcterms:W3CDTF">2025-04-09T11:46:00Z</dcterms:modified>
</cp:coreProperties>
</file>