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8"/>
  </p:notesMasterIdLst>
  <p:handoutMasterIdLst>
    <p:handoutMasterId r:id="rId9"/>
  </p:handoutMasterIdLst>
  <p:sldIdLst>
    <p:sldId id="1272" r:id="rId5"/>
    <p:sldId id="1258" r:id="rId6"/>
    <p:sldId id="1274" r:id="rId7"/>
  </p:sldIdLst>
  <p:sldSz cx="7772400" cy="10058400"/>
  <p:notesSz cx="6858000" cy="9144000"/>
  <p:embeddedFontLst>
    <p:embeddedFont>
      <p:font typeface="Comic Sans MS" panose="030F0702030302020204" pitchFamily="66" charset="0"/>
      <p:regular r:id="rId10"/>
      <p:bold r:id="rId11"/>
      <p:italic r:id="rId12"/>
      <p:boldItalic r:id="rId13"/>
    </p:embeddedFont>
    <p:embeddedFont>
      <p:font typeface="KAGoodDays" panose="020B0604020202020204" charset="0"/>
      <p:regular r:id="rId14"/>
    </p:embeddedFont>
    <p:embeddedFont>
      <p:font typeface="Montserrat" panose="00000500000000000000"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3D9"/>
    <a:srgbClr val="78645C"/>
    <a:srgbClr val="3F382C"/>
    <a:srgbClr val="7A4A2C"/>
    <a:srgbClr val="CB9384"/>
    <a:srgbClr val="F8AC46"/>
    <a:srgbClr val="FF8D43"/>
    <a:srgbClr val="E7AF56"/>
    <a:srgbClr val="8C674F"/>
    <a:srgbClr val="FF8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8"/>
    <p:restoredTop sz="95840"/>
  </p:normalViewPr>
  <p:slideViewPr>
    <p:cSldViewPr snapToGrid="0" snapToObjects="1">
      <p:cViewPr varScale="1">
        <p:scale>
          <a:sx n="73" d="100"/>
          <a:sy n="73" d="100"/>
        </p:scale>
        <p:origin x="2802" y="114"/>
      </p:cViewPr>
      <p:guideLst/>
    </p:cSldViewPr>
  </p:slideViewPr>
  <p:notesTextViewPr>
    <p:cViewPr>
      <p:scale>
        <a:sx n="1" d="1"/>
        <a:sy n="1" d="1"/>
      </p:scale>
      <p:origin x="0" y="0"/>
    </p:cViewPr>
  </p:notesTextViewPr>
  <p:sorterViewPr>
    <p:cViewPr>
      <p:scale>
        <a:sx n="35" d="100"/>
        <a:sy n="3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3EEB09-D96A-9C4A-8A4E-4D9022AF93CC}" type="datetimeFigureOut">
              <a:rPr lang="en-US" smtClean="0"/>
              <a:t>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33BD0F-92C7-D041-89EC-301F08972EF8}" type="slidenum">
              <a:rPr lang="en-US" smtClean="0"/>
              <a:t>‹#›</a:t>
            </a:fld>
            <a:endParaRPr lang="en-US"/>
          </a:p>
        </p:txBody>
      </p:sp>
    </p:spTree>
    <p:extLst>
      <p:ext uri="{BB962C8B-B14F-4D97-AF65-F5344CB8AC3E}">
        <p14:creationId xmlns:p14="http://schemas.microsoft.com/office/powerpoint/2010/main" val="125881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0EF20-F7B6-844B-8FDB-613E698C8535}" type="datetimeFigureOut">
              <a:rPr lang="en-US" smtClean="0"/>
              <a:t>1/8/2025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DF34B-1964-014A-A765-687DD7CE4528}" type="slidenum">
              <a:rPr lang="en-US" smtClean="0"/>
              <a:t>‹#›</a:t>
            </a:fld>
            <a:endParaRPr lang="en-US"/>
          </a:p>
        </p:txBody>
      </p:sp>
    </p:spTree>
    <p:extLst>
      <p:ext uri="{BB962C8B-B14F-4D97-AF65-F5344CB8AC3E}">
        <p14:creationId xmlns:p14="http://schemas.microsoft.com/office/powerpoint/2010/main" val="54381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48033E-A6EE-714E-976E-2D30C764FE0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8033E-A6EE-714E-976E-2D30C764FE0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8033E-A6EE-714E-976E-2D30C764FE0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48033E-A6EE-714E-976E-2D30C764FE0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8033E-A6EE-714E-976E-2D30C764FE06}"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48033E-A6EE-714E-976E-2D30C764FE0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48033E-A6EE-714E-976E-2D30C764FE06}"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48033E-A6EE-714E-976E-2D30C764FE06}"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8033E-A6EE-714E-976E-2D30C764FE06}"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248033E-A6EE-714E-976E-2D30C764FE0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0248033E-A6EE-714E-976E-2D30C764FE06}"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AC0B5-2629-6D41-B92B-495579B3DE0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0248033E-A6EE-714E-976E-2D30C764FE06}" type="datetimeFigureOut">
              <a:rPr lang="en-US" smtClean="0"/>
              <a:t>1/8/2025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FDAC0B5-2629-6D41-B92B-495579B3DE09}" type="slidenum">
              <a:rPr lang="en-US" smtClean="0"/>
              <a:t>‹#›</a:t>
            </a:fld>
            <a:endParaRPr lang="en-US"/>
          </a:p>
        </p:txBody>
      </p:sp>
    </p:spTree>
    <p:extLst>
      <p:ext uri="{BB962C8B-B14F-4D97-AF65-F5344CB8AC3E}">
        <p14:creationId xmlns:p14="http://schemas.microsoft.com/office/powerpoint/2010/main" val="1628589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stbernadetteswhitefield.stoccat.org.uk/"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982745-6BE3-A587-247F-3346D11E2E9C}"/>
              </a:ext>
            </a:extLst>
          </p:cNvPr>
          <p:cNvSpPr txBox="1"/>
          <p:nvPr/>
        </p:nvSpPr>
        <p:spPr>
          <a:xfrm>
            <a:off x="2058370" y="-222674"/>
            <a:ext cx="6270454" cy="1569660"/>
          </a:xfrm>
          <a:prstGeom prst="rect">
            <a:avLst/>
          </a:prstGeom>
          <a:noFill/>
        </p:spPr>
        <p:txBody>
          <a:bodyPr wrap="square" rtlCol="0">
            <a:spAutoFit/>
          </a:bodyPr>
          <a:lstStyle/>
          <a:p>
            <a:pPr algn="ctr"/>
            <a:r>
              <a:rPr lang="en-US" sz="9600" dirty="0">
                <a:ln w="38100">
                  <a:solidFill>
                    <a:srgbClr val="78645C"/>
                  </a:solidFill>
                </a:ln>
                <a:solidFill>
                  <a:srgbClr val="FF8D43"/>
                </a:solidFill>
                <a:latin typeface="KAGoodDays" pitchFamily="2" charset="0"/>
              </a:rPr>
              <a:t>nursery</a:t>
            </a:r>
            <a:endParaRPr lang="en-US" sz="9600" dirty="0">
              <a:ln w="38100">
                <a:solidFill>
                  <a:srgbClr val="78645C"/>
                </a:solidFill>
              </a:ln>
              <a:latin typeface="KAGoodDays" pitchFamily="2" charset="0"/>
            </a:endParaRPr>
          </a:p>
        </p:txBody>
      </p:sp>
      <p:sp>
        <p:nvSpPr>
          <p:cNvPr id="4" name="TextBox 3">
            <a:extLst>
              <a:ext uri="{FF2B5EF4-FFF2-40B4-BE49-F238E27FC236}">
                <a16:creationId xmlns:a16="http://schemas.microsoft.com/office/drawing/2014/main" id="{FA4D01D0-31C0-6C7C-A472-75E7331DD8EB}"/>
              </a:ext>
            </a:extLst>
          </p:cNvPr>
          <p:cNvSpPr txBox="1"/>
          <p:nvPr/>
        </p:nvSpPr>
        <p:spPr>
          <a:xfrm>
            <a:off x="2470245" y="2266345"/>
            <a:ext cx="3057097" cy="461665"/>
          </a:xfrm>
          <a:prstGeom prst="rect">
            <a:avLst/>
          </a:prstGeom>
          <a:noFill/>
        </p:spPr>
        <p:txBody>
          <a:bodyPr wrap="square" rtlCol="0">
            <a:spAutoFit/>
          </a:bodyPr>
          <a:lstStyle/>
          <a:p>
            <a:pPr algn="ctr"/>
            <a:r>
              <a:rPr lang="en-US" sz="2400" b="1" dirty="0">
                <a:solidFill>
                  <a:srgbClr val="78645C"/>
                </a:solidFill>
                <a:latin typeface="Montserrat" panose="00000500000000000000" pitchFamily="2" charset="0"/>
              </a:rPr>
              <a:t>SPRING 1 2025</a:t>
            </a:r>
          </a:p>
        </p:txBody>
      </p:sp>
      <p:sp>
        <p:nvSpPr>
          <p:cNvPr id="8" name="TextBox 7">
            <a:extLst>
              <a:ext uri="{FF2B5EF4-FFF2-40B4-BE49-F238E27FC236}">
                <a16:creationId xmlns:a16="http://schemas.microsoft.com/office/drawing/2014/main" id="{8BD1CF82-AC2D-3D99-BDBC-0B1B62C857EE}"/>
              </a:ext>
            </a:extLst>
          </p:cNvPr>
          <p:cNvSpPr txBox="1"/>
          <p:nvPr/>
        </p:nvSpPr>
        <p:spPr>
          <a:xfrm>
            <a:off x="392748" y="6337936"/>
            <a:ext cx="3776134" cy="461665"/>
          </a:xfrm>
          <a:prstGeom prst="rect">
            <a:avLst/>
          </a:prstGeom>
          <a:solidFill>
            <a:srgbClr val="EFE3D9"/>
          </a:solidFill>
        </p:spPr>
        <p:txBody>
          <a:bodyPr wrap="square" rtlCol="0">
            <a:spAutoFit/>
          </a:bodyPr>
          <a:lstStyle/>
          <a:p>
            <a:pPr algn="ctr"/>
            <a:endParaRPr lang="en-US" sz="2400" b="1" dirty="0">
              <a:solidFill>
                <a:srgbClr val="78645C"/>
              </a:solidFill>
              <a:latin typeface="Montserrat" panose="00000500000000000000" pitchFamily="2" charset="0"/>
            </a:endParaRPr>
          </a:p>
        </p:txBody>
      </p:sp>
      <p:sp>
        <p:nvSpPr>
          <p:cNvPr id="14" name="TextBox 13">
            <a:extLst>
              <a:ext uri="{FF2B5EF4-FFF2-40B4-BE49-F238E27FC236}">
                <a16:creationId xmlns:a16="http://schemas.microsoft.com/office/drawing/2014/main" id="{7B3EB4E7-F58A-3D68-9739-5EB11C9D0F23}"/>
              </a:ext>
            </a:extLst>
          </p:cNvPr>
          <p:cNvSpPr txBox="1"/>
          <p:nvPr/>
        </p:nvSpPr>
        <p:spPr>
          <a:xfrm>
            <a:off x="178226" y="1026844"/>
            <a:ext cx="2801451" cy="492443"/>
          </a:xfrm>
          <a:prstGeom prst="rect">
            <a:avLst/>
          </a:prstGeom>
          <a:solidFill>
            <a:srgbClr val="EFE3D9"/>
          </a:solidFill>
        </p:spPr>
        <p:txBody>
          <a:bodyPr wrap="square" rtlCol="0">
            <a:spAutoFit/>
          </a:bodyPr>
          <a:lstStyle/>
          <a:p>
            <a:pPr algn="ctr"/>
            <a:r>
              <a:rPr lang="en-GB" sz="1300" b="1" dirty="0">
                <a:solidFill>
                  <a:srgbClr val="3F382C"/>
                </a:solidFill>
                <a:latin typeface="Montserrat" panose="00000500000000000000" pitchFamily="2" charset="0"/>
              </a:rPr>
              <a:t>Follow our updates @Stbernadettesrc</a:t>
            </a:r>
          </a:p>
        </p:txBody>
      </p:sp>
      <p:pic>
        <p:nvPicPr>
          <p:cNvPr id="1026" name="Picture 2" descr="About Twitter | Our logo, brand guidelines, and Tweet tools">
            <a:extLst>
              <a:ext uri="{FF2B5EF4-FFF2-40B4-BE49-F238E27FC236}">
                <a16:creationId xmlns:a16="http://schemas.microsoft.com/office/drawing/2014/main" id="{FE517FB6-9A27-4424-850F-A99872B091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677" y="1678954"/>
            <a:ext cx="590550" cy="6034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72DD8C0-DE1C-40BD-92EB-0382640B10E9}"/>
              </a:ext>
            </a:extLst>
          </p:cNvPr>
          <p:cNvSpPr/>
          <p:nvPr/>
        </p:nvSpPr>
        <p:spPr>
          <a:xfrm>
            <a:off x="337715" y="3249913"/>
            <a:ext cx="3886200" cy="338554"/>
          </a:xfrm>
          <a:prstGeom prst="rect">
            <a:avLst/>
          </a:prstGeom>
        </p:spPr>
        <p:txBody>
          <a:bodyPr wrap="square">
            <a:spAutoFit/>
          </a:bodyPr>
          <a:lstStyle/>
          <a:p>
            <a:r>
              <a:rPr lang="en-GB" sz="1600" dirty="0">
                <a:latin typeface="Comic Sans MS" panose="030F0702030302020204" pitchFamily="66" charset="0"/>
              </a:rPr>
              <a:t>. </a:t>
            </a:r>
          </a:p>
        </p:txBody>
      </p:sp>
      <p:sp>
        <p:nvSpPr>
          <p:cNvPr id="17" name="Rectangle 16">
            <a:extLst>
              <a:ext uri="{FF2B5EF4-FFF2-40B4-BE49-F238E27FC236}">
                <a16:creationId xmlns:a16="http://schemas.microsoft.com/office/drawing/2014/main" id="{44F8173E-91E7-4D40-B8C3-2A63DB136F84}"/>
              </a:ext>
            </a:extLst>
          </p:cNvPr>
          <p:cNvSpPr/>
          <p:nvPr/>
        </p:nvSpPr>
        <p:spPr>
          <a:xfrm>
            <a:off x="4381967" y="2755052"/>
            <a:ext cx="3147948" cy="3170099"/>
          </a:xfrm>
          <a:prstGeom prst="rect">
            <a:avLst/>
          </a:prstGeom>
        </p:spPr>
        <p:txBody>
          <a:bodyPr wrap="square">
            <a:spAutoFit/>
          </a:bodyPr>
          <a:lstStyle/>
          <a:p>
            <a:pPr algn="ctr">
              <a:spcAft>
                <a:spcPts val="0"/>
              </a:spcAft>
            </a:pPr>
            <a:r>
              <a:rPr lang="en-GB" sz="2800" b="1" u="sng" dirty="0">
                <a:latin typeface="Comic Sans MS" panose="030F0702030302020204" pitchFamily="66" charset="0"/>
                <a:ea typeface="Calibri" panose="020F0502020204030204" pitchFamily="34" charset="0"/>
                <a:cs typeface="Times New Roman" panose="02020603050405020304" pitchFamily="18" charset="0"/>
              </a:rPr>
              <a:t>The World around me</a:t>
            </a:r>
          </a:p>
          <a:p>
            <a:pPr>
              <a:spcAft>
                <a:spcPts val="0"/>
              </a:spcAft>
            </a:pPr>
            <a:r>
              <a:rPr lang="en-GB" dirty="0">
                <a:latin typeface="Comic Sans MS" panose="030F0702030302020204" pitchFamily="66" charset="0"/>
                <a:ea typeface="Calibri" panose="020F0502020204030204" pitchFamily="34" charset="0"/>
                <a:cs typeface="Times New Roman" panose="02020603050405020304" pitchFamily="18" charset="0"/>
              </a:rPr>
              <a:t>Our Topic this half term is “The World Around Me.” We will be sharing Winter stories and comparing the world around us. We will be using our senses to help understand the changes we notice around us.</a:t>
            </a:r>
          </a:p>
        </p:txBody>
      </p:sp>
      <p:sp>
        <p:nvSpPr>
          <p:cNvPr id="6" name="Rectangle 5">
            <a:extLst>
              <a:ext uri="{FF2B5EF4-FFF2-40B4-BE49-F238E27FC236}">
                <a16:creationId xmlns:a16="http://schemas.microsoft.com/office/drawing/2014/main" id="{599744D6-602C-410D-ABAD-86712596F488}"/>
              </a:ext>
            </a:extLst>
          </p:cNvPr>
          <p:cNvSpPr/>
          <p:nvPr/>
        </p:nvSpPr>
        <p:spPr>
          <a:xfrm>
            <a:off x="416741" y="3419190"/>
            <a:ext cx="3886200" cy="2308324"/>
          </a:xfrm>
          <a:prstGeom prst="rect">
            <a:avLst/>
          </a:prstGeom>
        </p:spPr>
        <p:txBody>
          <a:bodyPr>
            <a:spAutoFit/>
          </a:bodyPr>
          <a:lstStyle/>
          <a:p>
            <a:r>
              <a:rPr lang="en-GB">
                <a:latin typeface="Comic Sans MS" panose="030F0702030302020204" pitchFamily="66" charset="0"/>
              </a:rPr>
              <a:t>HAPPY NEW YEAR! We hope you all had a wonderful Christmas and New Year with your families. Thank you so very much for all your thoughtful and wonderful gifts before Christmas. We hope you are all rested and ready for the next half term.</a:t>
            </a:r>
            <a:endParaRPr lang="en-GB" dirty="0">
              <a:latin typeface="Comic Sans MS" panose="030F0702030302020204" pitchFamily="66" charset="0"/>
            </a:endParaRPr>
          </a:p>
        </p:txBody>
      </p:sp>
      <p:sp>
        <p:nvSpPr>
          <p:cNvPr id="9" name="Rectangle 8">
            <a:extLst>
              <a:ext uri="{FF2B5EF4-FFF2-40B4-BE49-F238E27FC236}">
                <a16:creationId xmlns:a16="http://schemas.microsoft.com/office/drawing/2014/main" id="{0E56EA21-F515-42BF-9DF5-270A535ED96C}"/>
              </a:ext>
            </a:extLst>
          </p:cNvPr>
          <p:cNvSpPr/>
          <p:nvPr/>
        </p:nvSpPr>
        <p:spPr>
          <a:xfrm>
            <a:off x="389224" y="6409749"/>
            <a:ext cx="3886200" cy="3416320"/>
          </a:xfrm>
          <a:prstGeom prst="rect">
            <a:avLst/>
          </a:prstGeom>
        </p:spPr>
        <p:txBody>
          <a:bodyPr>
            <a:spAutoFit/>
          </a:bodyPr>
          <a:lstStyle/>
          <a:p>
            <a:pPr algn="ctr"/>
            <a:r>
              <a:rPr lang="en-GB" sz="3600" b="1" u="sng" dirty="0">
                <a:latin typeface="Comic Sans MS" panose="030F0702030302020204" pitchFamily="66" charset="0"/>
              </a:rPr>
              <a:t>Winter</a:t>
            </a:r>
          </a:p>
          <a:p>
            <a:r>
              <a:rPr lang="en-GB" dirty="0">
                <a:latin typeface="Comic Sans MS" panose="030F0702030302020204" pitchFamily="66" charset="0"/>
              </a:rPr>
              <a:t>The children will be finding out all about what is happening in the world around them. We will be going for a walk around our field and looking for all the different signs of this season. Please make sure your child has wellies in School as we are still missing some pairs. The field is going to be very muddy!</a:t>
            </a:r>
          </a:p>
        </p:txBody>
      </p:sp>
      <p:sp>
        <p:nvSpPr>
          <p:cNvPr id="10" name="Rectangle 9">
            <a:extLst>
              <a:ext uri="{FF2B5EF4-FFF2-40B4-BE49-F238E27FC236}">
                <a16:creationId xmlns:a16="http://schemas.microsoft.com/office/drawing/2014/main" id="{5F357E78-3E09-4FDD-9CDB-4444585C818C}"/>
              </a:ext>
            </a:extLst>
          </p:cNvPr>
          <p:cNvSpPr/>
          <p:nvPr/>
        </p:nvSpPr>
        <p:spPr>
          <a:xfrm>
            <a:off x="4381966" y="6276380"/>
            <a:ext cx="2997686" cy="3554819"/>
          </a:xfrm>
          <a:prstGeom prst="rect">
            <a:avLst/>
          </a:prstGeom>
        </p:spPr>
        <p:txBody>
          <a:bodyPr wrap="square">
            <a:spAutoFit/>
          </a:bodyPr>
          <a:lstStyle/>
          <a:p>
            <a:pPr algn="ctr"/>
            <a:r>
              <a:rPr lang="en-GB" sz="2800" b="1" u="sng" dirty="0">
                <a:latin typeface="Comic Sans MS" panose="030F0702030302020204" pitchFamily="66" charset="0"/>
              </a:rPr>
              <a:t>Chinese (Lunar) New Year </a:t>
            </a:r>
          </a:p>
          <a:p>
            <a:r>
              <a:rPr lang="en-GB" sz="1300" b="1" dirty="0">
                <a:latin typeface="Comic Sans MS" panose="030F0702030302020204" pitchFamily="66" charset="0"/>
              </a:rPr>
              <a:t>As part of our R.E sessions this half term we will be learning all about Chinese/Lunar New Year. We will celebrate this festival week commencing 27th January. During this event we will do some food tasting so if your child has any allergies that we are not already aware of please speak to us. On Thursday 30th January the children can come to school wearing red/yellow/gold clothes to celebrate.</a:t>
            </a:r>
          </a:p>
        </p:txBody>
      </p:sp>
      <p:pic>
        <p:nvPicPr>
          <p:cNvPr id="11" name="Picture 10">
            <a:extLst>
              <a:ext uri="{FF2B5EF4-FFF2-40B4-BE49-F238E27FC236}">
                <a16:creationId xmlns:a16="http://schemas.microsoft.com/office/drawing/2014/main" id="{75FACBA5-8916-40EA-8BFE-03EEF463CDFA}"/>
              </a:ext>
            </a:extLst>
          </p:cNvPr>
          <p:cNvPicPr>
            <a:picLocks noChangeAspect="1"/>
          </p:cNvPicPr>
          <p:nvPr/>
        </p:nvPicPr>
        <p:blipFill>
          <a:blip r:embed="rId4"/>
          <a:stretch>
            <a:fillRect/>
          </a:stretch>
        </p:blipFill>
        <p:spPr>
          <a:xfrm>
            <a:off x="444067" y="2899828"/>
            <a:ext cx="3779848" cy="646232"/>
          </a:xfrm>
          <a:prstGeom prst="rect">
            <a:avLst/>
          </a:prstGeom>
        </p:spPr>
      </p:pic>
    </p:spTree>
    <p:extLst>
      <p:ext uri="{BB962C8B-B14F-4D97-AF65-F5344CB8AC3E}">
        <p14:creationId xmlns:p14="http://schemas.microsoft.com/office/powerpoint/2010/main" val="96028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D1989B-7E54-DEC9-8764-A1C954DB8699}"/>
              </a:ext>
            </a:extLst>
          </p:cNvPr>
          <p:cNvSpPr txBox="1"/>
          <p:nvPr/>
        </p:nvSpPr>
        <p:spPr>
          <a:xfrm>
            <a:off x="2281890" y="-235579"/>
            <a:ext cx="6270454" cy="1569660"/>
          </a:xfrm>
          <a:prstGeom prst="rect">
            <a:avLst/>
          </a:prstGeom>
          <a:noFill/>
        </p:spPr>
        <p:txBody>
          <a:bodyPr wrap="square" rtlCol="0">
            <a:spAutoFit/>
          </a:bodyPr>
          <a:lstStyle/>
          <a:p>
            <a:pPr algn="ctr"/>
            <a:r>
              <a:rPr lang="en-US" sz="9600" dirty="0">
                <a:ln w="38100">
                  <a:solidFill>
                    <a:srgbClr val="78645C"/>
                  </a:solidFill>
                </a:ln>
                <a:solidFill>
                  <a:srgbClr val="FF8D43"/>
                </a:solidFill>
                <a:latin typeface="KAGoodDays" pitchFamily="2" charset="0"/>
              </a:rPr>
              <a:t>Nursery</a:t>
            </a:r>
            <a:endParaRPr lang="en-US" sz="9600" dirty="0">
              <a:ln w="38100">
                <a:solidFill>
                  <a:srgbClr val="78645C"/>
                </a:solidFill>
              </a:ln>
              <a:latin typeface="KAGoodDays" pitchFamily="2" charset="0"/>
            </a:endParaRPr>
          </a:p>
        </p:txBody>
      </p:sp>
      <p:sp>
        <p:nvSpPr>
          <p:cNvPr id="4" name="TextBox 3">
            <a:extLst>
              <a:ext uri="{FF2B5EF4-FFF2-40B4-BE49-F238E27FC236}">
                <a16:creationId xmlns:a16="http://schemas.microsoft.com/office/drawing/2014/main" id="{52B52317-2882-E4B3-3EB9-B477B940AB52}"/>
              </a:ext>
            </a:extLst>
          </p:cNvPr>
          <p:cNvSpPr txBox="1"/>
          <p:nvPr/>
        </p:nvSpPr>
        <p:spPr>
          <a:xfrm>
            <a:off x="1025592" y="2240583"/>
            <a:ext cx="5756654" cy="400110"/>
          </a:xfrm>
          <a:prstGeom prst="rect">
            <a:avLst/>
          </a:prstGeom>
          <a:noFill/>
        </p:spPr>
        <p:txBody>
          <a:bodyPr wrap="square" rtlCol="0">
            <a:spAutoFit/>
          </a:bodyPr>
          <a:lstStyle/>
          <a:p>
            <a:pPr algn="ctr"/>
            <a:r>
              <a:rPr lang="en-US" sz="2000" b="1" dirty="0">
                <a:solidFill>
                  <a:srgbClr val="78645C"/>
                </a:solidFill>
                <a:latin typeface="Montserrat" panose="00000500000000000000" pitchFamily="2" charset="0"/>
              </a:rPr>
              <a:t>SOME OTHER THINGS TO REMEMBER :</a:t>
            </a:r>
          </a:p>
        </p:txBody>
      </p:sp>
      <p:pic>
        <p:nvPicPr>
          <p:cNvPr id="7" name="Picture 6">
            <a:extLst>
              <a:ext uri="{FF2B5EF4-FFF2-40B4-BE49-F238E27FC236}">
                <a16:creationId xmlns:a16="http://schemas.microsoft.com/office/drawing/2014/main" id="{4DC2811D-33F1-4622-8646-EC20266F889B}"/>
              </a:ext>
            </a:extLst>
          </p:cNvPr>
          <p:cNvPicPr>
            <a:picLocks noChangeAspect="1"/>
          </p:cNvPicPr>
          <p:nvPr/>
        </p:nvPicPr>
        <p:blipFill>
          <a:blip r:embed="rId3"/>
          <a:stretch>
            <a:fillRect/>
          </a:stretch>
        </p:blipFill>
        <p:spPr>
          <a:xfrm>
            <a:off x="228478" y="1296465"/>
            <a:ext cx="2804403" cy="542591"/>
          </a:xfrm>
          <a:prstGeom prst="rect">
            <a:avLst/>
          </a:prstGeom>
        </p:spPr>
      </p:pic>
      <p:pic>
        <p:nvPicPr>
          <p:cNvPr id="8" name="Picture 7">
            <a:extLst>
              <a:ext uri="{FF2B5EF4-FFF2-40B4-BE49-F238E27FC236}">
                <a16:creationId xmlns:a16="http://schemas.microsoft.com/office/drawing/2014/main" id="{C633FFC6-1BE3-4488-B180-E8B8C2A6DFB4}"/>
              </a:ext>
            </a:extLst>
          </p:cNvPr>
          <p:cNvPicPr>
            <a:picLocks noChangeAspect="1"/>
          </p:cNvPicPr>
          <p:nvPr/>
        </p:nvPicPr>
        <p:blipFill>
          <a:blip r:embed="rId4"/>
          <a:stretch>
            <a:fillRect/>
          </a:stretch>
        </p:blipFill>
        <p:spPr>
          <a:xfrm>
            <a:off x="1334997" y="1730708"/>
            <a:ext cx="591363" cy="555778"/>
          </a:xfrm>
          <a:prstGeom prst="rect">
            <a:avLst/>
          </a:prstGeom>
        </p:spPr>
      </p:pic>
      <p:sp>
        <p:nvSpPr>
          <p:cNvPr id="3" name="Rectangle 2">
            <a:extLst>
              <a:ext uri="{FF2B5EF4-FFF2-40B4-BE49-F238E27FC236}">
                <a16:creationId xmlns:a16="http://schemas.microsoft.com/office/drawing/2014/main" id="{5DF6ABDC-6284-4FC0-9232-86364ACC0944}"/>
              </a:ext>
            </a:extLst>
          </p:cNvPr>
          <p:cNvSpPr/>
          <p:nvPr/>
        </p:nvSpPr>
        <p:spPr>
          <a:xfrm>
            <a:off x="228478" y="2866125"/>
            <a:ext cx="7119379" cy="7463582"/>
          </a:xfrm>
          <a:prstGeom prst="rect">
            <a:avLst/>
          </a:prstGeom>
        </p:spPr>
        <p:txBody>
          <a:bodyPr wrap="square">
            <a:spAutoFit/>
          </a:bodyPr>
          <a:lstStyle/>
          <a:p>
            <a:r>
              <a:rPr lang="en-GB" sz="1700" u="sng" dirty="0">
                <a:latin typeface="Comic Sans MS" panose="030F0702030302020204" pitchFamily="66" charset="0"/>
              </a:rPr>
              <a:t>Curriculum</a:t>
            </a:r>
          </a:p>
          <a:p>
            <a:r>
              <a:rPr lang="en-GB" sz="1700" dirty="0">
                <a:latin typeface="Comic Sans MS" panose="030F0702030302020204" pitchFamily="66" charset="0"/>
              </a:rPr>
              <a:t>Details of our curriculum, along with other information, can be found on our school website. </a:t>
            </a:r>
            <a:r>
              <a:rPr lang="en-GB" sz="1700" dirty="0">
                <a:latin typeface="Comic Sans MS" panose="030F0702030302020204" pitchFamily="66" charset="0"/>
                <a:hlinkClick r:id="rId5"/>
              </a:rPr>
              <a:t>https://www.stbernadetteswhitefield.stoccat.org.uk/</a:t>
            </a:r>
            <a:r>
              <a:rPr lang="en-GB" sz="1700" dirty="0">
                <a:latin typeface="Comic Sans MS" panose="030F0702030302020204" pitchFamily="66" charset="0"/>
              </a:rPr>
              <a:t> </a:t>
            </a:r>
          </a:p>
          <a:p>
            <a:endParaRPr lang="en-GB" sz="1700" dirty="0">
              <a:latin typeface="Comic Sans MS" panose="030F0702030302020204" pitchFamily="66" charset="0"/>
            </a:endParaRPr>
          </a:p>
          <a:p>
            <a:r>
              <a:rPr lang="en-US" sz="1700" dirty="0">
                <a:latin typeface="Comic Sans MS" panose="030F0702030302020204" pitchFamily="66" charset="0"/>
              </a:rPr>
              <a:t>We hope you all enjoyed the Christmas break. Our topic this half term is ‘The World around me’. </a:t>
            </a:r>
            <a:r>
              <a:rPr lang="en-GB" sz="1700" dirty="0">
                <a:latin typeface="Comic Sans MS" panose="030F0702030302020204" pitchFamily="66" charset="0"/>
              </a:rPr>
              <a:t>We will be using all of our senses to explore, notice and talk about what is happening in our World during this season and all the changes that we can see and feel. </a:t>
            </a:r>
          </a:p>
          <a:p>
            <a:endParaRPr lang="en-US" sz="1700" dirty="0">
              <a:latin typeface="Comic Sans MS" panose="030F0702030302020204" pitchFamily="66" charset="0"/>
            </a:endParaRPr>
          </a:p>
          <a:p>
            <a:r>
              <a:rPr lang="en-US" sz="1700" dirty="0">
                <a:latin typeface="Comic Sans MS" panose="030F0702030302020204" pitchFamily="66" charset="0"/>
              </a:rPr>
              <a:t>Spare clothes –</a:t>
            </a:r>
          </a:p>
          <a:p>
            <a:r>
              <a:rPr lang="en-US" sz="1700" dirty="0">
                <a:latin typeface="Comic Sans MS" panose="030F0702030302020204" pitchFamily="66" charset="0"/>
              </a:rPr>
              <a:t>Please can all children bring a labelled bag of spare clothes (also labelled) in case of an accident or getting wet outside. These will only be sent home if used. Please ensure this bag also contains socks/tights as our stock of these is very low. Thank you.</a:t>
            </a:r>
          </a:p>
          <a:p>
            <a:endParaRPr lang="en-US" sz="1700" dirty="0">
              <a:latin typeface="Comic Sans MS" panose="030F0702030302020204" pitchFamily="66" charset="0"/>
            </a:endParaRPr>
          </a:p>
          <a:p>
            <a:r>
              <a:rPr lang="en-US" sz="1700" dirty="0">
                <a:latin typeface="Comic Sans MS" panose="030F0702030302020204" pitchFamily="66" charset="0"/>
              </a:rPr>
              <a:t>Colder weather – </a:t>
            </a:r>
          </a:p>
          <a:p>
            <a:r>
              <a:rPr lang="en-US" sz="1700" dirty="0">
                <a:latin typeface="Comic Sans MS" panose="030F0702030302020204" pitchFamily="66" charset="0"/>
              </a:rPr>
              <a:t>Please ensure your child has what they need to keep warm in this cold weather. Hats, scarves and gloves are very much in demand! Please ensure any items that are sent in are named. The children put these in their trays until they need them. (This has caused a little bit of confusion in the morning as we used to put them in pockets and sleeves but some items were disappearing so we find this works better.) Trousers or jogging bottoms in grey can be worn </a:t>
            </a:r>
            <a:r>
              <a:rPr lang="en-US" sz="1700">
                <a:latin typeface="Comic Sans MS" panose="030F0702030302020204" pitchFamily="66" charset="0"/>
              </a:rPr>
              <a:t>in Nursery to </a:t>
            </a:r>
            <a:r>
              <a:rPr lang="en-US" sz="1700" dirty="0">
                <a:latin typeface="Comic Sans MS" panose="030F0702030302020204" pitchFamily="66" charset="0"/>
              </a:rPr>
              <a:t>keep legs warm while it is so cold outside.</a:t>
            </a:r>
          </a:p>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 </a:t>
            </a:r>
          </a:p>
        </p:txBody>
      </p:sp>
    </p:spTree>
    <p:extLst>
      <p:ext uri="{BB962C8B-B14F-4D97-AF65-F5344CB8AC3E}">
        <p14:creationId xmlns:p14="http://schemas.microsoft.com/office/powerpoint/2010/main" val="25551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D1989B-7E54-DEC9-8764-A1C954DB8699}"/>
              </a:ext>
            </a:extLst>
          </p:cNvPr>
          <p:cNvSpPr txBox="1"/>
          <p:nvPr/>
        </p:nvSpPr>
        <p:spPr>
          <a:xfrm>
            <a:off x="2281890" y="-235579"/>
            <a:ext cx="6270454" cy="1569660"/>
          </a:xfrm>
          <a:prstGeom prst="rect">
            <a:avLst/>
          </a:prstGeom>
          <a:noFill/>
        </p:spPr>
        <p:txBody>
          <a:bodyPr wrap="square" rtlCol="0">
            <a:spAutoFit/>
          </a:bodyPr>
          <a:lstStyle/>
          <a:p>
            <a:pPr algn="ctr"/>
            <a:r>
              <a:rPr lang="en-US" sz="9600">
                <a:ln w="38100">
                  <a:solidFill>
                    <a:srgbClr val="78645C"/>
                  </a:solidFill>
                </a:ln>
                <a:solidFill>
                  <a:srgbClr val="FF8D43"/>
                </a:solidFill>
                <a:latin typeface="KAGoodDays" pitchFamily="2" charset="0"/>
              </a:rPr>
              <a:t>Nursery</a:t>
            </a:r>
            <a:endParaRPr lang="en-US" sz="9600" dirty="0">
              <a:ln w="38100">
                <a:solidFill>
                  <a:srgbClr val="78645C"/>
                </a:solidFill>
              </a:ln>
              <a:latin typeface="KAGoodDays" pitchFamily="2" charset="0"/>
            </a:endParaRPr>
          </a:p>
        </p:txBody>
      </p:sp>
      <p:pic>
        <p:nvPicPr>
          <p:cNvPr id="7" name="Picture 6">
            <a:extLst>
              <a:ext uri="{FF2B5EF4-FFF2-40B4-BE49-F238E27FC236}">
                <a16:creationId xmlns:a16="http://schemas.microsoft.com/office/drawing/2014/main" id="{4DC2811D-33F1-4622-8646-EC20266F889B}"/>
              </a:ext>
            </a:extLst>
          </p:cNvPr>
          <p:cNvPicPr>
            <a:picLocks noChangeAspect="1"/>
          </p:cNvPicPr>
          <p:nvPr/>
        </p:nvPicPr>
        <p:blipFill>
          <a:blip r:embed="rId3"/>
          <a:stretch>
            <a:fillRect/>
          </a:stretch>
        </p:blipFill>
        <p:spPr>
          <a:xfrm>
            <a:off x="228478" y="1296465"/>
            <a:ext cx="2804403" cy="542591"/>
          </a:xfrm>
          <a:prstGeom prst="rect">
            <a:avLst/>
          </a:prstGeom>
        </p:spPr>
      </p:pic>
      <p:pic>
        <p:nvPicPr>
          <p:cNvPr id="8" name="Picture 7">
            <a:extLst>
              <a:ext uri="{FF2B5EF4-FFF2-40B4-BE49-F238E27FC236}">
                <a16:creationId xmlns:a16="http://schemas.microsoft.com/office/drawing/2014/main" id="{C633FFC6-1BE3-4488-B180-E8B8C2A6DFB4}"/>
              </a:ext>
            </a:extLst>
          </p:cNvPr>
          <p:cNvPicPr>
            <a:picLocks noChangeAspect="1"/>
          </p:cNvPicPr>
          <p:nvPr/>
        </p:nvPicPr>
        <p:blipFill>
          <a:blip r:embed="rId4"/>
          <a:stretch>
            <a:fillRect/>
          </a:stretch>
        </p:blipFill>
        <p:spPr>
          <a:xfrm>
            <a:off x="1334997" y="1730708"/>
            <a:ext cx="591363" cy="555778"/>
          </a:xfrm>
          <a:prstGeom prst="rect">
            <a:avLst/>
          </a:prstGeom>
        </p:spPr>
      </p:pic>
      <p:sp>
        <p:nvSpPr>
          <p:cNvPr id="3" name="Rectangle 2">
            <a:extLst>
              <a:ext uri="{FF2B5EF4-FFF2-40B4-BE49-F238E27FC236}">
                <a16:creationId xmlns:a16="http://schemas.microsoft.com/office/drawing/2014/main" id="{35D9EF54-21A0-49A4-9AC5-20407C186DF2}"/>
              </a:ext>
            </a:extLst>
          </p:cNvPr>
          <p:cNvSpPr/>
          <p:nvPr/>
        </p:nvSpPr>
        <p:spPr>
          <a:xfrm>
            <a:off x="323729" y="2799485"/>
            <a:ext cx="7286746" cy="6894195"/>
          </a:xfrm>
          <a:prstGeom prst="rect">
            <a:avLst/>
          </a:prstGeom>
        </p:spPr>
        <p:txBody>
          <a:bodyPr wrap="square">
            <a:spAutoFit/>
          </a:bodyPr>
          <a:lstStyle/>
          <a:p>
            <a:r>
              <a:rPr lang="en-US" sz="1700" b="1" dirty="0">
                <a:latin typeface="Comic Sans MS" panose="030F0702030302020204" pitchFamily="66" charset="0"/>
              </a:rPr>
              <a:t>Talk Time Books – </a:t>
            </a:r>
          </a:p>
          <a:p>
            <a:r>
              <a:rPr lang="en-US" sz="1700" b="1" dirty="0">
                <a:latin typeface="Comic Sans MS" panose="030F0702030302020204" pitchFamily="66" charset="0"/>
              </a:rPr>
              <a:t>Just a quick reminder that these books have been introduced to improve children’s ability to talk about a subject more confidently. It is important that your child is involved in the process of filling these in and is able to talk about it when they return it to school – the presentation does not have to be perfect. There were lots of outstanding talk time books last half term.</a:t>
            </a:r>
          </a:p>
          <a:p>
            <a:endParaRPr lang="en-US" sz="1700" b="1" dirty="0">
              <a:latin typeface="Comic Sans MS" panose="030F0702030302020204" pitchFamily="66" charset="0"/>
            </a:endParaRPr>
          </a:p>
          <a:p>
            <a:r>
              <a:rPr lang="en-US" sz="1700" b="1" dirty="0">
                <a:latin typeface="Comic Sans MS" panose="030F0702030302020204" pitchFamily="66" charset="0"/>
              </a:rPr>
              <a:t>Tapestry - </a:t>
            </a:r>
          </a:p>
          <a:p>
            <a:r>
              <a:rPr lang="en-US" sz="1700" b="1" dirty="0">
                <a:latin typeface="Comic Sans MS" panose="030F0702030302020204" pitchFamily="66" charset="0"/>
              </a:rPr>
              <a:t>If you have not yet set up your tapestry account, please could you do so ASAP? If you are having difficulty setting this up, please advise your child’s class teacher, via their journal, and we will </a:t>
            </a:r>
            <a:r>
              <a:rPr lang="en-US" sz="1700" b="1" dirty="0" err="1">
                <a:latin typeface="Comic Sans MS" panose="030F0702030302020204" pitchFamily="66" charset="0"/>
              </a:rPr>
              <a:t>endeavour</a:t>
            </a:r>
            <a:r>
              <a:rPr lang="en-US" sz="1700" b="1" dirty="0">
                <a:latin typeface="Comic Sans MS" panose="030F0702030302020204" pitchFamily="66" charset="0"/>
              </a:rPr>
              <a:t> to sort out any problems. </a:t>
            </a:r>
          </a:p>
          <a:p>
            <a:endParaRPr lang="en-US" sz="1700" b="1" dirty="0">
              <a:latin typeface="Comic Sans MS" panose="030F0702030302020204" pitchFamily="66" charset="0"/>
            </a:endParaRPr>
          </a:p>
          <a:p>
            <a:r>
              <a:rPr lang="en-US" sz="1700" b="1" dirty="0">
                <a:latin typeface="Comic Sans MS" panose="030F0702030302020204" pitchFamily="66" charset="0"/>
              </a:rPr>
              <a:t>Journals – </a:t>
            </a:r>
          </a:p>
          <a:p>
            <a:r>
              <a:rPr lang="en-US" sz="1700" b="1" dirty="0">
                <a:latin typeface="Comic Sans MS" panose="030F0702030302020204" pitchFamily="66" charset="0"/>
              </a:rPr>
              <a:t>These are checked each morning for any messages from home. Please continue to use these as a form of communication with us.</a:t>
            </a:r>
          </a:p>
          <a:p>
            <a:endParaRPr lang="en-US" sz="1700" b="1" dirty="0">
              <a:latin typeface="Comic Sans MS" panose="030F0702030302020204" pitchFamily="66" charset="0"/>
            </a:endParaRPr>
          </a:p>
          <a:p>
            <a:r>
              <a:rPr lang="en-US" sz="1700" b="1" dirty="0">
                <a:latin typeface="Comic Sans MS" panose="030F0702030302020204" pitchFamily="66" charset="0"/>
              </a:rPr>
              <a:t>Nativity - </a:t>
            </a:r>
          </a:p>
          <a:p>
            <a:r>
              <a:rPr lang="en-US" sz="1700" b="1" dirty="0">
                <a:latin typeface="Comic Sans MS" panose="030F0702030302020204" pitchFamily="66" charset="0"/>
              </a:rPr>
              <a:t>Nursery’s Xmas Nativity performance will be on Wednesday 18th December at 10am.</a:t>
            </a:r>
          </a:p>
          <a:p>
            <a:endParaRPr lang="en-US" sz="1700" b="1" dirty="0">
              <a:latin typeface="Comic Sans MS" panose="030F0702030302020204" pitchFamily="66" charset="0"/>
            </a:endParaRPr>
          </a:p>
          <a:p>
            <a:r>
              <a:rPr lang="en-GB" sz="1700" b="1" u="sng" dirty="0">
                <a:latin typeface="Comic Sans MS" panose="030F0702030302020204" pitchFamily="66" charset="0"/>
              </a:rPr>
              <a:t>And finally…</a:t>
            </a:r>
          </a:p>
          <a:p>
            <a:r>
              <a:rPr lang="en-GB" sz="1700" b="1" dirty="0">
                <a:latin typeface="Comic Sans MS" panose="030F0702030302020204" pitchFamily="66" charset="0"/>
              </a:rPr>
              <a:t>Thank you for all the help and support you have given us over the first half term. We really do appreciate it. Thank you!</a:t>
            </a:r>
          </a:p>
          <a:p>
            <a:r>
              <a:rPr lang="en-GB" sz="1700" b="1" dirty="0">
                <a:latin typeface="Comic Sans MS" panose="030F0702030302020204" pitchFamily="66" charset="0"/>
              </a:rPr>
              <a:t>The Nursery Team</a:t>
            </a:r>
          </a:p>
        </p:txBody>
      </p:sp>
    </p:spTree>
    <p:extLst>
      <p:ext uri="{BB962C8B-B14F-4D97-AF65-F5344CB8AC3E}">
        <p14:creationId xmlns:p14="http://schemas.microsoft.com/office/powerpoint/2010/main" val="5229021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ck to School Newsletters" id="{2E247B72-6331-C043-AFEE-2B37E7FBA60A}" vid="{D0E51BE9-DDB5-D947-B5AF-2185D2CF91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45DBE576BABF4891A0ED957052739A" ma:contentTypeVersion="13" ma:contentTypeDescription="Create a new document." ma:contentTypeScope="" ma:versionID="539371151464dc3b013ee781895562f6">
  <xsd:schema xmlns:xsd="http://www.w3.org/2001/XMLSchema" xmlns:xs="http://www.w3.org/2001/XMLSchema" xmlns:p="http://schemas.microsoft.com/office/2006/metadata/properties" xmlns:ns3="fef0cc12-44d6-4f7f-998f-241be764456e" targetNamespace="http://schemas.microsoft.com/office/2006/metadata/properties" ma:root="true" ma:fieldsID="e6997673f38db3bc583e2052e0fd3065" ns3:_="">
    <xsd:import namespace="fef0cc12-44d6-4f7f-998f-241be764456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SystemTags"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0cc12-44d6-4f7f-998f-241be76445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SystemTags" ma:index="17" nillable="true" ma:displayName="MediaServiceSystemTags" ma:hidden="true" ma:internalName="MediaServiceSystemTags" ma:readOnly="true">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ef0cc12-44d6-4f7f-998f-241be764456e" xsi:nil="true"/>
  </documentManagement>
</p:properties>
</file>

<file path=customXml/itemProps1.xml><?xml version="1.0" encoding="utf-8"?>
<ds:datastoreItem xmlns:ds="http://schemas.openxmlformats.org/officeDocument/2006/customXml" ds:itemID="{B13EB132-4A45-475E-97AC-097BC346141A}">
  <ds:schemaRefs>
    <ds:schemaRef ds:uri="http://schemas.microsoft.com/sharepoint/v3/contenttype/forms"/>
  </ds:schemaRefs>
</ds:datastoreItem>
</file>

<file path=customXml/itemProps2.xml><?xml version="1.0" encoding="utf-8"?>
<ds:datastoreItem xmlns:ds="http://schemas.openxmlformats.org/officeDocument/2006/customXml" ds:itemID="{79AEE92E-A8C1-445C-BD2C-01AA42F5C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f0cc12-44d6-4f7f-998f-241be76445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E1621B-14B0-45A7-9444-0B5DCA856E76}">
  <ds:schemaRefs>
    <ds:schemaRef ds:uri="http://purl.org/dc/elements/1.1/"/>
    <ds:schemaRef ds:uri="http://purl.org/dc/terms/"/>
    <ds:schemaRef ds:uri="http://purl.org/dc/dcmitype/"/>
    <ds:schemaRef ds:uri="http://schemas.microsoft.com/office/2006/documentManagement/types"/>
    <ds:schemaRef ds:uri="fef0cc12-44d6-4f7f-998f-241be764456e"/>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2268</TotalTime>
  <Words>718</Words>
  <Application>Microsoft Office PowerPoint</Application>
  <PresentationFormat>Custom</PresentationFormat>
  <Paragraphs>42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Nash, Stephanie</dc:creator>
  <cp:lastModifiedBy>Fiona Whelehan</cp:lastModifiedBy>
  <cp:revision>50</cp:revision>
  <cp:lastPrinted>2022-09-08T14:14:41Z</cp:lastPrinted>
  <dcterms:created xsi:type="dcterms:W3CDTF">2022-09-07T15:23:32Z</dcterms:created>
  <dcterms:modified xsi:type="dcterms:W3CDTF">2025-01-08T15:02:33Z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0x010100F145DBE576BABF4891A0ED957052739A</vt:lpwstr>
  </property>
</Properties>
</file>