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8F200"/>
    <a:srgbClr val="66FF66"/>
    <a:srgbClr val="FF99FF"/>
    <a:srgbClr val="FFCC00"/>
    <a:srgbClr val="FF66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4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17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67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86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996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8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91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031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73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786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92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641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2BD11-94DE-4019-8C63-B7126A39804D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F9D9A-9FEB-493B-A892-1709B5263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562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7151" y="-69690"/>
            <a:ext cx="9080498" cy="6604990"/>
            <a:chOff x="27151" y="-69690"/>
            <a:chExt cx="9080498" cy="660499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D7F9906-11EE-413A-9716-77F24CD4A4D9}"/>
                </a:ext>
              </a:extLst>
            </p:cNvPr>
            <p:cNvSpPr txBox="1"/>
            <p:nvPr/>
          </p:nvSpPr>
          <p:spPr>
            <a:xfrm>
              <a:off x="395842" y="66409"/>
              <a:ext cx="77531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 Bernadette’s RC Primary School – RELIGION ROADMAP</a:t>
              </a:r>
            </a:p>
          </p:txBody>
        </p: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D41D2C6E-559C-DC27-2FCC-39EC0FA18946}"/>
                </a:ext>
              </a:extLst>
            </p:cNvPr>
            <p:cNvGrpSpPr/>
            <p:nvPr/>
          </p:nvGrpSpPr>
          <p:grpSpPr>
            <a:xfrm>
              <a:off x="351183" y="2226037"/>
              <a:ext cx="8441634" cy="4068745"/>
              <a:chOff x="344557" y="1775788"/>
              <a:chExt cx="8441634" cy="3684107"/>
            </a:xfrm>
          </p:grpSpPr>
          <p:sp>
            <p:nvSpPr>
              <p:cNvPr id="56" name="Arc 55">
                <a:extLst>
                  <a:ext uri="{FF2B5EF4-FFF2-40B4-BE49-F238E27FC236}">
                    <a16:creationId xmlns:a16="http://schemas.microsoft.com/office/drawing/2014/main" id="{ACA2BEBC-13D5-4353-7C48-DBC5691BF33A}"/>
                  </a:ext>
                </a:extLst>
              </p:cNvPr>
              <p:cNvSpPr/>
              <p:nvPr/>
            </p:nvSpPr>
            <p:spPr>
              <a:xfrm>
                <a:off x="5489561" y="1775797"/>
                <a:ext cx="1548054" cy="1842049"/>
              </a:xfrm>
              <a:prstGeom prst="arc">
                <a:avLst>
                  <a:gd name="adj1" fmla="val 16211550"/>
                  <a:gd name="adj2" fmla="val 5391112"/>
                </a:avLst>
              </a:prstGeom>
              <a:ln w="635000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  <p:sp>
            <p:nvSpPr>
              <p:cNvPr id="63" name="Arc 62">
                <a:extLst>
                  <a:ext uri="{FF2B5EF4-FFF2-40B4-BE49-F238E27FC236}">
                    <a16:creationId xmlns:a16="http://schemas.microsoft.com/office/drawing/2014/main" id="{1DF6A4C3-DF73-8452-40FD-4016076A9186}"/>
                  </a:ext>
                </a:extLst>
              </p:cNvPr>
              <p:cNvSpPr/>
              <p:nvPr/>
            </p:nvSpPr>
            <p:spPr>
              <a:xfrm rot="10800000">
                <a:off x="2022296" y="3617846"/>
                <a:ext cx="1548054" cy="1842049"/>
              </a:xfrm>
              <a:prstGeom prst="arc">
                <a:avLst>
                  <a:gd name="adj1" fmla="val 16211550"/>
                  <a:gd name="adj2" fmla="val 5391112"/>
                </a:avLst>
              </a:prstGeom>
              <a:ln w="635000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37454E30-76F8-81F4-399E-F23FBD44D89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57604" y="3617844"/>
                <a:ext cx="3544702" cy="5"/>
              </a:xfrm>
              <a:prstGeom prst="line">
                <a:avLst/>
              </a:prstGeom>
              <a:ln w="635000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477C41FD-2479-CDAF-084A-1E7B5B0C4582}"/>
                  </a:ext>
                </a:extLst>
              </p:cNvPr>
              <p:cNvCxnSpPr>
                <a:cxnSpLocks/>
                <a:stCxn id="63" idx="0"/>
              </p:cNvCxnSpPr>
              <p:nvPr/>
            </p:nvCxnSpPr>
            <p:spPr>
              <a:xfrm>
                <a:off x="2793724" y="5459890"/>
                <a:ext cx="5992467" cy="0"/>
              </a:xfrm>
              <a:prstGeom prst="line">
                <a:avLst/>
              </a:prstGeom>
              <a:ln w="635000" cap="rnd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4E178B0E-472E-A301-EBEC-AC05507B33B6}"/>
                  </a:ext>
                </a:extLst>
              </p:cNvPr>
              <p:cNvCxnSpPr/>
              <p:nvPr/>
            </p:nvCxnSpPr>
            <p:spPr>
              <a:xfrm>
                <a:off x="344557" y="1775791"/>
                <a:ext cx="5992467" cy="5"/>
              </a:xfrm>
              <a:prstGeom prst="line">
                <a:avLst/>
              </a:prstGeom>
              <a:ln w="635000" cap="rnd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Arc 8">
                <a:extLst>
                  <a:ext uri="{FF2B5EF4-FFF2-40B4-BE49-F238E27FC236}">
                    <a16:creationId xmlns:a16="http://schemas.microsoft.com/office/drawing/2014/main" id="{EFAEDFB3-AB0F-2C40-88EC-09430F636FA0}"/>
                  </a:ext>
                </a:extLst>
              </p:cNvPr>
              <p:cNvSpPr/>
              <p:nvPr/>
            </p:nvSpPr>
            <p:spPr>
              <a:xfrm>
                <a:off x="5534220" y="1775794"/>
                <a:ext cx="1548054" cy="1842049"/>
              </a:xfrm>
              <a:prstGeom prst="arc">
                <a:avLst>
                  <a:gd name="adj1" fmla="val 16211550"/>
                  <a:gd name="adj2" fmla="val 5391112"/>
                </a:avLst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  <p:sp>
            <p:nvSpPr>
              <p:cNvPr id="12" name="Arc 11">
                <a:extLst>
                  <a:ext uri="{FF2B5EF4-FFF2-40B4-BE49-F238E27FC236}">
                    <a16:creationId xmlns:a16="http://schemas.microsoft.com/office/drawing/2014/main" id="{2469A670-C3D7-BA94-FB72-EA50BC4375FE}"/>
                  </a:ext>
                </a:extLst>
              </p:cNvPr>
              <p:cNvSpPr/>
              <p:nvPr/>
            </p:nvSpPr>
            <p:spPr>
              <a:xfrm rot="10800000">
                <a:off x="1977637" y="3617843"/>
                <a:ext cx="1548054" cy="1842049"/>
              </a:xfrm>
              <a:prstGeom prst="arc">
                <a:avLst>
                  <a:gd name="adj1" fmla="val 16211550"/>
                  <a:gd name="adj2" fmla="val 5391112"/>
                </a:avLst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4C82DE32-1710-6D0D-5A03-3E44E88C092A}"/>
                  </a:ext>
                </a:extLst>
              </p:cNvPr>
              <p:cNvCxnSpPr>
                <a:cxnSpLocks/>
                <a:endCxn id="9" idx="2"/>
              </p:cNvCxnSpPr>
              <p:nvPr/>
            </p:nvCxnSpPr>
            <p:spPr>
              <a:xfrm flipV="1">
                <a:off x="2802263" y="3617841"/>
                <a:ext cx="3507984" cy="9"/>
              </a:xfrm>
              <a:prstGeom prst="line">
                <a:avLst/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44791057-4787-3B6F-735B-E8E7CE63AF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38383" y="5459887"/>
                <a:ext cx="5903148" cy="0"/>
              </a:xfrm>
              <a:prstGeom prst="line">
                <a:avLst/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DE53C3DC-57B9-801F-DBD9-E15B0DCAD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9216" y="1775788"/>
                <a:ext cx="5796426" cy="0"/>
              </a:xfrm>
              <a:prstGeom prst="line">
                <a:avLst/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BAC59727-79B1-5DF6-D665-EBE87AA1DACC}"/>
                </a:ext>
              </a:extLst>
            </p:cNvPr>
            <p:cNvSpPr/>
            <p:nvPr/>
          </p:nvSpPr>
          <p:spPr>
            <a:xfrm>
              <a:off x="2795503" y="1916262"/>
              <a:ext cx="1118233" cy="56826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EYFS</a:t>
              </a:r>
            </a:p>
          </p:txBody>
        </p:sp>
        <p:sp>
          <p:nvSpPr>
            <p:cNvPr id="74" name="Speech Bubble: Rectangle with Corners Rounded 73">
              <a:extLst>
                <a:ext uri="{FF2B5EF4-FFF2-40B4-BE49-F238E27FC236}">
                  <a16:creationId xmlns:a16="http://schemas.microsoft.com/office/drawing/2014/main" id="{EEA1B11E-C334-AF06-6C47-A0FCD162339D}"/>
                </a:ext>
              </a:extLst>
            </p:cNvPr>
            <p:cNvSpPr/>
            <p:nvPr/>
          </p:nvSpPr>
          <p:spPr>
            <a:xfrm>
              <a:off x="7636143" y="836549"/>
              <a:ext cx="1424432" cy="1546438"/>
            </a:xfrm>
            <a:prstGeom prst="wedgeRoundRectCallout">
              <a:avLst>
                <a:gd name="adj1" fmla="val -74282"/>
                <a:gd name="adj2" fmla="val 57535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</a:t>
              </a:r>
            </a:p>
            <a:p>
              <a:endPara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Beginnings- God at every beginning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Signs and Symbols- in Baptism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Preparations- Advent; preparing to celebrate Christmas</a:t>
              </a:r>
            </a:p>
          </p:txBody>
        </p:sp>
        <p:sp>
          <p:nvSpPr>
            <p:cNvPr id="75" name="Speech Bubble: Rectangle with Corners Rounded 74">
              <a:extLst>
                <a:ext uri="{FF2B5EF4-FFF2-40B4-BE49-F238E27FC236}">
                  <a16:creationId xmlns:a16="http://schemas.microsoft.com/office/drawing/2014/main" id="{F3CB2AE6-62B0-8083-7B77-B5BCD249FB8F}"/>
                </a:ext>
              </a:extLst>
            </p:cNvPr>
            <p:cNvSpPr/>
            <p:nvPr/>
          </p:nvSpPr>
          <p:spPr>
            <a:xfrm>
              <a:off x="7559043" y="2434464"/>
              <a:ext cx="1513436" cy="1365450"/>
            </a:xfrm>
            <a:prstGeom prst="wedgeRoundRectCallout">
              <a:avLst>
                <a:gd name="adj1" fmla="val -60682"/>
                <a:gd name="adj2" fmla="val -12939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</a:t>
              </a:r>
            </a:p>
            <a:p>
              <a:pPr algn="ctr"/>
              <a:endPara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Books- the books used in Church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Thanksgiving-  Mass a special time to thank God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Opportunities- Lent; time to start anew in order to celebrate Jesus’ life. </a:t>
              </a:r>
            </a:p>
          </p:txBody>
        </p:sp>
        <p:sp>
          <p:nvSpPr>
            <p:cNvPr id="76" name="Speech Bubble: Rectangle with Corners Rounded 75">
              <a:extLst>
                <a:ext uri="{FF2B5EF4-FFF2-40B4-BE49-F238E27FC236}">
                  <a16:creationId xmlns:a16="http://schemas.microsoft.com/office/drawing/2014/main" id="{C02FA0E3-06D4-6305-D6E8-99692291D758}"/>
                </a:ext>
              </a:extLst>
            </p:cNvPr>
            <p:cNvSpPr/>
            <p:nvPr/>
          </p:nvSpPr>
          <p:spPr>
            <a:xfrm>
              <a:off x="6317487" y="3324875"/>
              <a:ext cx="1813711" cy="1822936"/>
            </a:xfrm>
            <a:custGeom>
              <a:avLst/>
              <a:gdLst>
                <a:gd name="connsiteX0" fmla="*/ 0 w 1813711"/>
                <a:gd name="connsiteY0" fmla="*/ 221535 h 1329184"/>
                <a:gd name="connsiteX1" fmla="*/ 221535 w 1813711"/>
                <a:gd name="connsiteY1" fmla="*/ 0 h 1329184"/>
                <a:gd name="connsiteX2" fmla="*/ 302285 w 1813711"/>
                <a:gd name="connsiteY2" fmla="*/ 0 h 1329184"/>
                <a:gd name="connsiteX3" fmla="*/ 631280 w 1813711"/>
                <a:gd name="connsiteY3" fmla="*/ -493752 h 1329184"/>
                <a:gd name="connsiteX4" fmla="*/ 755713 w 1813711"/>
                <a:gd name="connsiteY4" fmla="*/ 0 h 1329184"/>
                <a:gd name="connsiteX5" fmla="*/ 1592176 w 1813711"/>
                <a:gd name="connsiteY5" fmla="*/ 0 h 1329184"/>
                <a:gd name="connsiteX6" fmla="*/ 1813711 w 1813711"/>
                <a:gd name="connsiteY6" fmla="*/ 221535 h 1329184"/>
                <a:gd name="connsiteX7" fmla="*/ 1813711 w 1813711"/>
                <a:gd name="connsiteY7" fmla="*/ 221531 h 1329184"/>
                <a:gd name="connsiteX8" fmla="*/ 1813711 w 1813711"/>
                <a:gd name="connsiteY8" fmla="*/ 221531 h 1329184"/>
                <a:gd name="connsiteX9" fmla="*/ 1813711 w 1813711"/>
                <a:gd name="connsiteY9" fmla="*/ 553827 h 1329184"/>
                <a:gd name="connsiteX10" fmla="*/ 1813711 w 1813711"/>
                <a:gd name="connsiteY10" fmla="*/ 1107649 h 1329184"/>
                <a:gd name="connsiteX11" fmla="*/ 1592176 w 1813711"/>
                <a:gd name="connsiteY11" fmla="*/ 1329184 h 1329184"/>
                <a:gd name="connsiteX12" fmla="*/ 755713 w 1813711"/>
                <a:gd name="connsiteY12" fmla="*/ 1329184 h 1329184"/>
                <a:gd name="connsiteX13" fmla="*/ 302285 w 1813711"/>
                <a:gd name="connsiteY13" fmla="*/ 1329184 h 1329184"/>
                <a:gd name="connsiteX14" fmla="*/ 302285 w 1813711"/>
                <a:gd name="connsiteY14" fmla="*/ 1329184 h 1329184"/>
                <a:gd name="connsiteX15" fmla="*/ 221535 w 1813711"/>
                <a:gd name="connsiteY15" fmla="*/ 1329184 h 1329184"/>
                <a:gd name="connsiteX16" fmla="*/ 0 w 1813711"/>
                <a:gd name="connsiteY16" fmla="*/ 1107649 h 1329184"/>
                <a:gd name="connsiteX17" fmla="*/ 0 w 1813711"/>
                <a:gd name="connsiteY17" fmla="*/ 553827 h 1329184"/>
                <a:gd name="connsiteX18" fmla="*/ 0 w 1813711"/>
                <a:gd name="connsiteY18" fmla="*/ 221531 h 1329184"/>
                <a:gd name="connsiteX19" fmla="*/ 0 w 1813711"/>
                <a:gd name="connsiteY19" fmla="*/ 221531 h 1329184"/>
                <a:gd name="connsiteX20" fmla="*/ 0 w 1813711"/>
                <a:gd name="connsiteY20" fmla="*/ 221535 h 1329184"/>
                <a:gd name="connsiteX0" fmla="*/ 0 w 1813711"/>
                <a:gd name="connsiteY0" fmla="*/ 715287 h 1822936"/>
                <a:gd name="connsiteX1" fmla="*/ 221535 w 1813711"/>
                <a:gd name="connsiteY1" fmla="*/ 493752 h 1822936"/>
                <a:gd name="connsiteX2" fmla="*/ 302285 w 1813711"/>
                <a:gd name="connsiteY2" fmla="*/ 493752 h 1822936"/>
                <a:gd name="connsiteX3" fmla="*/ 631280 w 1813711"/>
                <a:gd name="connsiteY3" fmla="*/ 0 h 1822936"/>
                <a:gd name="connsiteX4" fmla="*/ 603313 w 1813711"/>
                <a:gd name="connsiteY4" fmla="*/ 484227 h 1822936"/>
                <a:gd name="connsiteX5" fmla="*/ 1592176 w 1813711"/>
                <a:gd name="connsiteY5" fmla="*/ 493752 h 1822936"/>
                <a:gd name="connsiteX6" fmla="*/ 1813711 w 1813711"/>
                <a:gd name="connsiteY6" fmla="*/ 715287 h 1822936"/>
                <a:gd name="connsiteX7" fmla="*/ 1813711 w 1813711"/>
                <a:gd name="connsiteY7" fmla="*/ 715283 h 1822936"/>
                <a:gd name="connsiteX8" fmla="*/ 1813711 w 1813711"/>
                <a:gd name="connsiteY8" fmla="*/ 715283 h 1822936"/>
                <a:gd name="connsiteX9" fmla="*/ 1813711 w 1813711"/>
                <a:gd name="connsiteY9" fmla="*/ 1047579 h 1822936"/>
                <a:gd name="connsiteX10" fmla="*/ 1813711 w 1813711"/>
                <a:gd name="connsiteY10" fmla="*/ 1601401 h 1822936"/>
                <a:gd name="connsiteX11" fmla="*/ 1592176 w 1813711"/>
                <a:gd name="connsiteY11" fmla="*/ 1822936 h 1822936"/>
                <a:gd name="connsiteX12" fmla="*/ 755713 w 1813711"/>
                <a:gd name="connsiteY12" fmla="*/ 1822936 h 1822936"/>
                <a:gd name="connsiteX13" fmla="*/ 302285 w 1813711"/>
                <a:gd name="connsiteY13" fmla="*/ 1822936 h 1822936"/>
                <a:gd name="connsiteX14" fmla="*/ 302285 w 1813711"/>
                <a:gd name="connsiteY14" fmla="*/ 1822936 h 1822936"/>
                <a:gd name="connsiteX15" fmla="*/ 221535 w 1813711"/>
                <a:gd name="connsiteY15" fmla="*/ 1822936 h 1822936"/>
                <a:gd name="connsiteX16" fmla="*/ 0 w 1813711"/>
                <a:gd name="connsiteY16" fmla="*/ 1601401 h 1822936"/>
                <a:gd name="connsiteX17" fmla="*/ 0 w 1813711"/>
                <a:gd name="connsiteY17" fmla="*/ 1047579 h 1822936"/>
                <a:gd name="connsiteX18" fmla="*/ 0 w 1813711"/>
                <a:gd name="connsiteY18" fmla="*/ 715283 h 1822936"/>
                <a:gd name="connsiteX19" fmla="*/ 0 w 1813711"/>
                <a:gd name="connsiteY19" fmla="*/ 715283 h 1822936"/>
                <a:gd name="connsiteX20" fmla="*/ 0 w 1813711"/>
                <a:gd name="connsiteY20" fmla="*/ 715287 h 1822936"/>
                <a:gd name="connsiteX0" fmla="*/ 0 w 1813711"/>
                <a:gd name="connsiteY0" fmla="*/ 715287 h 1822936"/>
                <a:gd name="connsiteX1" fmla="*/ 221535 w 1813711"/>
                <a:gd name="connsiteY1" fmla="*/ 493752 h 1822936"/>
                <a:gd name="connsiteX2" fmla="*/ 302285 w 1813711"/>
                <a:gd name="connsiteY2" fmla="*/ 493752 h 1822936"/>
                <a:gd name="connsiteX3" fmla="*/ 631280 w 1813711"/>
                <a:gd name="connsiteY3" fmla="*/ 0 h 1822936"/>
                <a:gd name="connsiteX4" fmla="*/ 803338 w 1813711"/>
                <a:gd name="connsiteY4" fmla="*/ 455652 h 1822936"/>
                <a:gd name="connsiteX5" fmla="*/ 1592176 w 1813711"/>
                <a:gd name="connsiteY5" fmla="*/ 493752 h 1822936"/>
                <a:gd name="connsiteX6" fmla="*/ 1813711 w 1813711"/>
                <a:gd name="connsiteY6" fmla="*/ 715287 h 1822936"/>
                <a:gd name="connsiteX7" fmla="*/ 1813711 w 1813711"/>
                <a:gd name="connsiteY7" fmla="*/ 715283 h 1822936"/>
                <a:gd name="connsiteX8" fmla="*/ 1813711 w 1813711"/>
                <a:gd name="connsiteY8" fmla="*/ 715283 h 1822936"/>
                <a:gd name="connsiteX9" fmla="*/ 1813711 w 1813711"/>
                <a:gd name="connsiteY9" fmla="*/ 1047579 h 1822936"/>
                <a:gd name="connsiteX10" fmla="*/ 1813711 w 1813711"/>
                <a:gd name="connsiteY10" fmla="*/ 1601401 h 1822936"/>
                <a:gd name="connsiteX11" fmla="*/ 1592176 w 1813711"/>
                <a:gd name="connsiteY11" fmla="*/ 1822936 h 1822936"/>
                <a:gd name="connsiteX12" fmla="*/ 755713 w 1813711"/>
                <a:gd name="connsiteY12" fmla="*/ 1822936 h 1822936"/>
                <a:gd name="connsiteX13" fmla="*/ 302285 w 1813711"/>
                <a:gd name="connsiteY13" fmla="*/ 1822936 h 1822936"/>
                <a:gd name="connsiteX14" fmla="*/ 302285 w 1813711"/>
                <a:gd name="connsiteY14" fmla="*/ 1822936 h 1822936"/>
                <a:gd name="connsiteX15" fmla="*/ 221535 w 1813711"/>
                <a:gd name="connsiteY15" fmla="*/ 1822936 h 1822936"/>
                <a:gd name="connsiteX16" fmla="*/ 0 w 1813711"/>
                <a:gd name="connsiteY16" fmla="*/ 1601401 h 1822936"/>
                <a:gd name="connsiteX17" fmla="*/ 0 w 1813711"/>
                <a:gd name="connsiteY17" fmla="*/ 1047579 h 1822936"/>
                <a:gd name="connsiteX18" fmla="*/ 0 w 1813711"/>
                <a:gd name="connsiteY18" fmla="*/ 715283 h 1822936"/>
                <a:gd name="connsiteX19" fmla="*/ 0 w 1813711"/>
                <a:gd name="connsiteY19" fmla="*/ 715283 h 1822936"/>
                <a:gd name="connsiteX20" fmla="*/ 0 w 1813711"/>
                <a:gd name="connsiteY20" fmla="*/ 715287 h 1822936"/>
                <a:gd name="connsiteX0" fmla="*/ 0 w 1813711"/>
                <a:gd name="connsiteY0" fmla="*/ 715287 h 1822936"/>
                <a:gd name="connsiteX1" fmla="*/ 221535 w 1813711"/>
                <a:gd name="connsiteY1" fmla="*/ 493752 h 1822936"/>
                <a:gd name="connsiteX2" fmla="*/ 521360 w 1813711"/>
                <a:gd name="connsiteY2" fmla="*/ 455652 h 1822936"/>
                <a:gd name="connsiteX3" fmla="*/ 631280 w 1813711"/>
                <a:gd name="connsiteY3" fmla="*/ 0 h 1822936"/>
                <a:gd name="connsiteX4" fmla="*/ 803338 w 1813711"/>
                <a:gd name="connsiteY4" fmla="*/ 455652 h 1822936"/>
                <a:gd name="connsiteX5" fmla="*/ 1592176 w 1813711"/>
                <a:gd name="connsiteY5" fmla="*/ 493752 h 1822936"/>
                <a:gd name="connsiteX6" fmla="*/ 1813711 w 1813711"/>
                <a:gd name="connsiteY6" fmla="*/ 715287 h 1822936"/>
                <a:gd name="connsiteX7" fmla="*/ 1813711 w 1813711"/>
                <a:gd name="connsiteY7" fmla="*/ 715283 h 1822936"/>
                <a:gd name="connsiteX8" fmla="*/ 1813711 w 1813711"/>
                <a:gd name="connsiteY8" fmla="*/ 715283 h 1822936"/>
                <a:gd name="connsiteX9" fmla="*/ 1813711 w 1813711"/>
                <a:gd name="connsiteY9" fmla="*/ 1047579 h 1822936"/>
                <a:gd name="connsiteX10" fmla="*/ 1813711 w 1813711"/>
                <a:gd name="connsiteY10" fmla="*/ 1601401 h 1822936"/>
                <a:gd name="connsiteX11" fmla="*/ 1592176 w 1813711"/>
                <a:gd name="connsiteY11" fmla="*/ 1822936 h 1822936"/>
                <a:gd name="connsiteX12" fmla="*/ 755713 w 1813711"/>
                <a:gd name="connsiteY12" fmla="*/ 1822936 h 1822936"/>
                <a:gd name="connsiteX13" fmla="*/ 302285 w 1813711"/>
                <a:gd name="connsiteY13" fmla="*/ 1822936 h 1822936"/>
                <a:gd name="connsiteX14" fmla="*/ 302285 w 1813711"/>
                <a:gd name="connsiteY14" fmla="*/ 1822936 h 1822936"/>
                <a:gd name="connsiteX15" fmla="*/ 221535 w 1813711"/>
                <a:gd name="connsiteY15" fmla="*/ 1822936 h 1822936"/>
                <a:gd name="connsiteX16" fmla="*/ 0 w 1813711"/>
                <a:gd name="connsiteY16" fmla="*/ 1601401 h 1822936"/>
                <a:gd name="connsiteX17" fmla="*/ 0 w 1813711"/>
                <a:gd name="connsiteY17" fmla="*/ 1047579 h 1822936"/>
                <a:gd name="connsiteX18" fmla="*/ 0 w 1813711"/>
                <a:gd name="connsiteY18" fmla="*/ 715283 h 1822936"/>
                <a:gd name="connsiteX19" fmla="*/ 0 w 1813711"/>
                <a:gd name="connsiteY19" fmla="*/ 715283 h 1822936"/>
                <a:gd name="connsiteX20" fmla="*/ 0 w 1813711"/>
                <a:gd name="connsiteY20" fmla="*/ 715287 h 1822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813711" h="1822936">
                  <a:moveTo>
                    <a:pt x="0" y="715287"/>
                  </a:moveTo>
                  <a:cubicBezTo>
                    <a:pt x="0" y="592937"/>
                    <a:pt x="99185" y="493752"/>
                    <a:pt x="221535" y="493752"/>
                  </a:cubicBezTo>
                  <a:lnTo>
                    <a:pt x="521360" y="455652"/>
                  </a:lnTo>
                  <a:lnTo>
                    <a:pt x="631280" y="0"/>
                  </a:lnTo>
                  <a:lnTo>
                    <a:pt x="803338" y="455652"/>
                  </a:lnTo>
                  <a:lnTo>
                    <a:pt x="1592176" y="493752"/>
                  </a:lnTo>
                  <a:cubicBezTo>
                    <a:pt x="1714526" y="493752"/>
                    <a:pt x="1813711" y="592937"/>
                    <a:pt x="1813711" y="715287"/>
                  </a:cubicBezTo>
                  <a:lnTo>
                    <a:pt x="1813711" y="715283"/>
                  </a:lnTo>
                  <a:lnTo>
                    <a:pt x="1813711" y="715283"/>
                  </a:lnTo>
                  <a:lnTo>
                    <a:pt x="1813711" y="1047579"/>
                  </a:lnTo>
                  <a:lnTo>
                    <a:pt x="1813711" y="1601401"/>
                  </a:lnTo>
                  <a:cubicBezTo>
                    <a:pt x="1813711" y="1723751"/>
                    <a:pt x="1714526" y="1822936"/>
                    <a:pt x="1592176" y="1822936"/>
                  </a:cubicBezTo>
                  <a:lnTo>
                    <a:pt x="755713" y="1822936"/>
                  </a:lnTo>
                  <a:lnTo>
                    <a:pt x="302285" y="1822936"/>
                  </a:lnTo>
                  <a:lnTo>
                    <a:pt x="302285" y="1822936"/>
                  </a:lnTo>
                  <a:lnTo>
                    <a:pt x="221535" y="1822936"/>
                  </a:lnTo>
                  <a:cubicBezTo>
                    <a:pt x="99185" y="1822936"/>
                    <a:pt x="0" y="1723751"/>
                    <a:pt x="0" y="1601401"/>
                  </a:cubicBezTo>
                  <a:lnTo>
                    <a:pt x="0" y="1047579"/>
                  </a:lnTo>
                  <a:lnTo>
                    <a:pt x="0" y="715283"/>
                  </a:lnTo>
                  <a:lnTo>
                    <a:pt x="0" y="715283"/>
                  </a:lnTo>
                  <a:lnTo>
                    <a:pt x="0" y="715287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rgbClr val="66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750" b="1" u="sng" dirty="0">
                <a:solidFill>
                  <a:schemeClr val="tx2"/>
                </a:solidFill>
                <a:latin typeface="Comic Sans MS" panose="030F0702030302020204" pitchFamily="66" charset="0"/>
              </a:endParaRPr>
            </a:p>
            <a:p>
              <a:pPr algn="ctr"/>
              <a:endPara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ctr"/>
              <a:endPara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ctr"/>
              <a:endPara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</a:t>
              </a:r>
            </a:p>
            <a:p>
              <a:pPr algn="ctr"/>
              <a:endPara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Spread the Word- Pentecost a time to spread the Good News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Rules- reasons for rules in the Christian family, Sacrament of Reconciliation 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Treasures- God’s treasures in the world</a:t>
              </a:r>
            </a:p>
            <a:p>
              <a:endParaRPr lang="en-GB" sz="8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78" name="Speech Bubble: Rectangle with Corners Rounded 77">
              <a:extLst>
                <a:ext uri="{FF2B5EF4-FFF2-40B4-BE49-F238E27FC236}">
                  <a16:creationId xmlns:a16="http://schemas.microsoft.com/office/drawing/2014/main" id="{9E97D1F5-2C58-F483-E6C6-FF24D850A183}"/>
                </a:ext>
              </a:extLst>
            </p:cNvPr>
            <p:cNvSpPr/>
            <p:nvPr/>
          </p:nvSpPr>
          <p:spPr>
            <a:xfrm>
              <a:off x="3788277" y="2600478"/>
              <a:ext cx="1813711" cy="1259299"/>
            </a:xfrm>
            <a:prstGeom prst="wedgeRoundRectCallout">
              <a:avLst>
                <a:gd name="adj1" fmla="val -37638"/>
                <a:gd name="adj2" fmla="val 59167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Homes- God’s vision for every family</a:t>
              </a:r>
            </a:p>
            <a:p>
              <a:endParaRPr lang="en-GB" sz="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Promises- Promises made at Baptism</a:t>
              </a:r>
            </a:p>
            <a:p>
              <a:endParaRPr lang="en-GB" sz="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Visitors- waiting for the coming of Jesus</a:t>
              </a:r>
            </a:p>
          </p:txBody>
        </p:sp>
        <p:sp>
          <p:nvSpPr>
            <p:cNvPr id="81" name="Speech Bubble: Rectangle with Corners Rounded 80">
              <a:extLst>
                <a:ext uri="{FF2B5EF4-FFF2-40B4-BE49-F238E27FC236}">
                  <a16:creationId xmlns:a16="http://schemas.microsoft.com/office/drawing/2014/main" id="{8D85BB13-AC32-E9E3-C482-345AB9491C58}"/>
                </a:ext>
              </a:extLst>
            </p:cNvPr>
            <p:cNvSpPr/>
            <p:nvPr/>
          </p:nvSpPr>
          <p:spPr>
            <a:xfrm>
              <a:off x="1888648" y="2584485"/>
              <a:ext cx="1813711" cy="1259299"/>
            </a:xfrm>
            <a:prstGeom prst="wedgeRoundRectCallout">
              <a:avLst>
                <a:gd name="adj1" fmla="val -17910"/>
                <a:gd name="adj2" fmla="val 59167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Journeys- Christian family’s journey with Christ</a:t>
              </a:r>
            </a:p>
            <a:p>
              <a:endParaRPr lang="en-GB" sz="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Listening and Sharing- Jesus gives himself to us </a:t>
              </a:r>
            </a:p>
            <a:p>
              <a:endParaRPr lang="en-GB" sz="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Giving All- Lent; remembering Jesus’ total giving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749E8E2B-BC54-55DE-6476-4C27D10A4F87}"/>
                </a:ext>
              </a:extLst>
            </p:cNvPr>
            <p:cNvSpPr/>
            <p:nvPr/>
          </p:nvSpPr>
          <p:spPr>
            <a:xfrm>
              <a:off x="2361620" y="3965850"/>
              <a:ext cx="1118233" cy="56826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8F2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LKS2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EE21C2CC-1F22-54A1-A74A-A225878F54F4}"/>
                </a:ext>
              </a:extLst>
            </p:cNvPr>
            <p:cNvSpPr/>
            <p:nvPr/>
          </p:nvSpPr>
          <p:spPr>
            <a:xfrm>
              <a:off x="6265411" y="2584485"/>
              <a:ext cx="1118233" cy="56826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66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KS1</a:t>
              </a:r>
            </a:p>
          </p:txBody>
        </p:sp>
        <p:sp>
          <p:nvSpPr>
            <p:cNvPr id="84" name="Speech Bubble: Rectangle with Corners Rounded 83">
              <a:extLst>
                <a:ext uri="{FF2B5EF4-FFF2-40B4-BE49-F238E27FC236}">
                  <a16:creationId xmlns:a16="http://schemas.microsoft.com/office/drawing/2014/main" id="{C1F81037-B671-8CE4-A459-C1259AADADC4}"/>
                </a:ext>
              </a:extLst>
            </p:cNvPr>
            <p:cNvSpPr/>
            <p:nvPr/>
          </p:nvSpPr>
          <p:spPr>
            <a:xfrm>
              <a:off x="27151" y="3799914"/>
              <a:ext cx="1813711" cy="1259299"/>
            </a:xfrm>
            <a:prstGeom prst="wedgeRoundRectCallout">
              <a:avLst>
                <a:gd name="adj1" fmla="val 77807"/>
                <a:gd name="adj2" fmla="val 5498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Energy- Gifts of the </a:t>
              </a:r>
              <a:r>
                <a:rPr lang="en-GB" sz="80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Holy Spirit</a:t>
              </a:r>
              <a:endParaRPr lang="en-GB" sz="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endParaRPr lang="en-GB" sz="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Choices- Importance of examination of conscience</a:t>
              </a:r>
            </a:p>
            <a:p>
              <a:endParaRPr lang="en-GB" sz="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Special Places- Holy places for Jesus and the Christian community</a:t>
              </a:r>
            </a:p>
            <a:p>
              <a:endParaRPr lang="en-GB" sz="8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64B6FF-9CC3-41DD-5F38-BB3CEDA1F3B6}"/>
                </a:ext>
              </a:extLst>
            </p:cNvPr>
            <p:cNvSpPr/>
            <p:nvPr/>
          </p:nvSpPr>
          <p:spPr>
            <a:xfrm>
              <a:off x="3977464" y="5967038"/>
              <a:ext cx="1118233" cy="56826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LKS2</a:t>
              </a:r>
            </a:p>
          </p:txBody>
        </p:sp>
        <p:sp>
          <p:nvSpPr>
            <p:cNvPr id="86" name="Speech Bubble: Rectangle with Corners Rounded 85">
              <a:extLst>
                <a:ext uri="{FF2B5EF4-FFF2-40B4-BE49-F238E27FC236}">
                  <a16:creationId xmlns:a16="http://schemas.microsoft.com/office/drawing/2014/main" id="{DBC3D616-BFC2-238A-7AB9-82B26662E15D}"/>
                </a:ext>
              </a:extLst>
            </p:cNvPr>
            <p:cNvSpPr/>
            <p:nvPr/>
          </p:nvSpPr>
          <p:spPr>
            <a:xfrm>
              <a:off x="1718606" y="5059213"/>
              <a:ext cx="1813711" cy="1259299"/>
            </a:xfrm>
            <a:prstGeom prst="wedgeRoundRectCallout">
              <a:avLst>
                <a:gd name="adj1" fmla="val 69039"/>
                <a:gd name="adj2" fmla="val 43382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</a:t>
              </a: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Loving: </a:t>
              </a:r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God who never stops loving</a:t>
              </a:r>
            </a:p>
            <a:p>
              <a:pPr algn="ctr"/>
              <a:endParaRPr lang="en-GB" sz="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Vocation and Commitment</a:t>
              </a:r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: The vocation of priesthood and religious life</a:t>
              </a:r>
            </a:p>
            <a:p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Expectations- </a:t>
              </a:r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Jesus born to show God to the world</a:t>
              </a:r>
            </a:p>
            <a:p>
              <a:endParaRPr lang="en-GB" sz="8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87" name="Speech Bubble: Rectangle with Corners Rounded 86">
              <a:extLst>
                <a:ext uri="{FF2B5EF4-FFF2-40B4-BE49-F238E27FC236}">
                  <a16:creationId xmlns:a16="http://schemas.microsoft.com/office/drawing/2014/main" id="{6D62EDB3-0500-F09D-5DF2-94F62BB9EAB8}"/>
                </a:ext>
              </a:extLst>
            </p:cNvPr>
            <p:cNvSpPr/>
            <p:nvPr/>
          </p:nvSpPr>
          <p:spPr>
            <a:xfrm>
              <a:off x="3670733" y="4328329"/>
              <a:ext cx="1813711" cy="1259299"/>
            </a:xfrm>
            <a:prstGeom prst="wedgeRoundRectCallout">
              <a:avLst>
                <a:gd name="adj1" fmla="val 3279"/>
                <a:gd name="adj2" fmla="val 76005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</a:t>
              </a: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Sources- </a:t>
              </a:r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The Bible, the special book for the Church</a:t>
              </a:r>
            </a:p>
            <a:p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Unity </a:t>
              </a:r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Eucharist enables people </a:t>
              </a:r>
              <a:r>
                <a:rPr lang="en-GB" sz="800" dirty="0" err="1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ot</a:t>
              </a:r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live in communion </a:t>
              </a:r>
            </a:p>
            <a:p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Death and new life </a:t>
              </a:r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Celebrating Jesus’ death and resurrection</a:t>
              </a:r>
            </a:p>
          </p:txBody>
        </p:sp>
        <p:sp>
          <p:nvSpPr>
            <p:cNvPr id="88" name="Speech Bubble: Rectangle with Corners Rounded 87">
              <a:extLst>
                <a:ext uri="{FF2B5EF4-FFF2-40B4-BE49-F238E27FC236}">
                  <a16:creationId xmlns:a16="http://schemas.microsoft.com/office/drawing/2014/main" id="{FC8FE00E-1C63-AE10-6B69-375DE83E2747}"/>
                </a:ext>
              </a:extLst>
            </p:cNvPr>
            <p:cNvSpPr/>
            <p:nvPr/>
          </p:nvSpPr>
          <p:spPr>
            <a:xfrm>
              <a:off x="5745332" y="5256254"/>
              <a:ext cx="1813711" cy="1259299"/>
            </a:xfrm>
            <a:prstGeom prst="wedgeRoundRectCallout">
              <a:avLst>
                <a:gd name="adj1" fmla="val -76432"/>
                <a:gd name="adj2" fmla="val 29011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</a:t>
              </a: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Witnesses </a:t>
              </a:r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The Holy Spirit enables people </a:t>
              </a:r>
              <a:r>
                <a:rPr lang="en-GB" sz="800" dirty="0" err="1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ot</a:t>
              </a:r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become witnesses </a:t>
              </a:r>
            </a:p>
            <a:p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Healing </a:t>
              </a:r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Sacrament of the Sick</a:t>
              </a:r>
            </a:p>
            <a:p>
              <a:endParaRPr lang="en-GB" sz="8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Common good </a:t>
              </a:r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Work of the worldwide Christian family: </a:t>
              </a:r>
            </a:p>
            <a:p>
              <a:endParaRPr lang="en-GB" sz="8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pic>
          <p:nvPicPr>
            <p:cNvPr id="92" name="Picture 3" descr="Logo2-01">
              <a:extLst>
                <a:ext uri="{FF2B5EF4-FFF2-40B4-BE49-F238E27FC236}">
                  <a16:creationId xmlns:a16="http://schemas.microsoft.com/office/drawing/2014/main" id="{03EE3557-F139-0814-7E88-34BC2A9214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1492" y="-69690"/>
              <a:ext cx="1026157" cy="922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4" name="Group 33"/>
            <p:cNvGrpSpPr/>
            <p:nvPr/>
          </p:nvGrpSpPr>
          <p:grpSpPr>
            <a:xfrm>
              <a:off x="146109" y="2734103"/>
              <a:ext cx="1536429" cy="846708"/>
              <a:chOff x="1513463" y="969467"/>
              <a:chExt cx="5938262" cy="4242613"/>
            </a:xfrm>
          </p:grpSpPr>
          <p:pic>
            <p:nvPicPr>
              <p:cNvPr id="35" name="Picture 4" descr="Diversion right road sign - Road Traffic – Temporary Warning &gt; Diversion -  We Do Safety Signs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13463" y="969467"/>
                <a:ext cx="5938262" cy="42426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6" name="Rectangle 35"/>
              <p:cNvSpPr/>
              <p:nvPr/>
            </p:nvSpPr>
            <p:spPr>
              <a:xfrm>
                <a:off x="1941868" y="1293220"/>
                <a:ext cx="4898572" cy="1254035"/>
              </a:xfrm>
              <a:prstGeom prst="rect">
                <a:avLst/>
              </a:prstGeom>
              <a:solidFill>
                <a:srgbClr val="F8F200"/>
              </a:solidFill>
              <a:ln>
                <a:solidFill>
                  <a:srgbClr val="F8F2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b="1" dirty="0">
                    <a:solidFill>
                      <a:schemeClr val="tx1"/>
                    </a:solidFill>
                  </a:rPr>
                  <a:t>YEAR A</a:t>
                </a:r>
              </a:p>
            </p:txBody>
          </p:sp>
        </p:grpSp>
      </p:grpSp>
      <p:sp>
        <p:nvSpPr>
          <p:cNvPr id="38" name="Speech Bubble: Rectangle with Corners Rounded 37">
            <a:extLst>
              <a:ext uri="{FF2B5EF4-FFF2-40B4-BE49-F238E27FC236}">
                <a16:creationId xmlns:a16="http://schemas.microsoft.com/office/drawing/2014/main" id="{6ABD46B1-3B46-4A94-8BAD-0B7B6D7EC8E6}"/>
              </a:ext>
            </a:extLst>
          </p:cNvPr>
          <p:cNvSpPr/>
          <p:nvPr/>
        </p:nvSpPr>
        <p:spPr>
          <a:xfrm>
            <a:off x="619414" y="519278"/>
            <a:ext cx="1777902" cy="1242140"/>
          </a:xfrm>
          <a:prstGeom prst="wedgeRoundRectCallout">
            <a:avLst>
              <a:gd name="adj1" fmla="val -24779"/>
              <a:gd name="adj2" fmla="val 71167"/>
              <a:gd name="adj3" fmla="val 16667"/>
            </a:avLst>
          </a:prstGeom>
          <a:solidFill>
            <a:schemeClr val="bg1"/>
          </a:solidFill>
          <a:ln w="381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AUTUMN</a:t>
            </a:r>
          </a:p>
          <a:p>
            <a:r>
              <a: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Myself</a:t>
            </a:r>
            <a:r>
              <a: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– God knows and loves each one</a:t>
            </a:r>
          </a:p>
          <a:p>
            <a:endParaRPr lang="en-GB" sz="75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Welcome</a:t>
            </a:r>
            <a:r>
              <a: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– Baptism; a welcome to God’s family</a:t>
            </a:r>
          </a:p>
          <a:p>
            <a:endParaRPr lang="en-GB" sz="75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Birthday- </a:t>
            </a:r>
            <a:r>
              <a:rPr lang="en-GB" sz="75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Looking forward to Jesus’ birthday</a:t>
            </a:r>
            <a:endParaRPr lang="en-GB" sz="75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GB" sz="750" u="sng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9" name="Speech Bubble: Rectangle with Corners Rounded 38">
            <a:extLst>
              <a:ext uri="{FF2B5EF4-FFF2-40B4-BE49-F238E27FC236}">
                <a16:creationId xmlns:a16="http://schemas.microsoft.com/office/drawing/2014/main" id="{2E2A4857-FA6F-4EAC-A755-A89AED4840DE}"/>
              </a:ext>
            </a:extLst>
          </p:cNvPr>
          <p:cNvSpPr/>
          <p:nvPr/>
        </p:nvSpPr>
        <p:spPr>
          <a:xfrm>
            <a:off x="2932844" y="489754"/>
            <a:ext cx="1988143" cy="1262374"/>
          </a:xfrm>
          <a:prstGeom prst="wedgeRoundRectCallout">
            <a:avLst>
              <a:gd name="adj1" fmla="val -30963"/>
              <a:gd name="adj2" fmla="val 59718"/>
              <a:gd name="adj3" fmla="val 16667"/>
            </a:avLst>
          </a:prstGeom>
          <a:solidFill>
            <a:schemeClr val="bg1"/>
          </a:solidFill>
          <a:ln w="381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50" b="1" u="sng" dirty="0">
                <a:solidFill>
                  <a:schemeClr val="tx1"/>
                </a:solidFill>
                <a:latin typeface="+mj-lt"/>
                <a:cs typeface="Calibri Light" panose="020F0302020204030204" pitchFamily="34" charset="0"/>
              </a:rPr>
              <a:t>SPRING</a:t>
            </a:r>
          </a:p>
          <a:p>
            <a:endParaRPr lang="en-GB" sz="750" u="sng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Celebrating</a:t>
            </a:r>
            <a:r>
              <a: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– People celebrate in the Church </a:t>
            </a:r>
          </a:p>
          <a:p>
            <a:endParaRPr lang="en-GB" sz="75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Gathering-</a:t>
            </a:r>
            <a:r>
              <a: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The parish family gathers to celebrate Eucharist</a:t>
            </a:r>
          </a:p>
          <a:p>
            <a:endParaRPr lang="en-GB" sz="750" u="sng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Growing</a:t>
            </a:r>
            <a:r>
              <a: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– Looking forward to Easter </a:t>
            </a:r>
          </a:p>
          <a:p>
            <a:endParaRPr lang="en-GB" sz="75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GB" sz="750" b="1" u="sng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0" name="Speech Bubble: Rectangle with Corners Rounded 39">
            <a:extLst>
              <a:ext uri="{FF2B5EF4-FFF2-40B4-BE49-F238E27FC236}">
                <a16:creationId xmlns:a16="http://schemas.microsoft.com/office/drawing/2014/main" id="{063F7102-6E85-4BC8-B7DF-4D76E429BE95}"/>
              </a:ext>
            </a:extLst>
          </p:cNvPr>
          <p:cNvSpPr/>
          <p:nvPr/>
        </p:nvSpPr>
        <p:spPr>
          <a:xfrm>
            <a:off x="5512891" y="535087"/>
            <a:ext cx="1887370" cy="1242131"/>
          </a:xfrm>
          <a:prstGeom prst="wedgeRoundRectCallout">
            <a:avLst>
              <a:gd name="adj1" fmla="val -49329"/>
              <a:gd name="adj2" fmla="val 64167"/>
              <a:gd name="adj3" fmla="val 16667"/>
            </a:avLst>
          </a:prstGeom>
          <a:solidFill>
            <a:schemeClr val="bg1"/>
          </a:solidFill>
          <a:ln w="381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SUMMER </a:t>
            </a:r>
          </a:p>
          <a:p>
            <a:endParaRPr lang="en-GB" sz="75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Good news </a:t>
            </a:r>
            <a:r>
              <a:rPr lang="en-GB" sz="75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Passing on the Good News of Jesus</a:t>
            </a:r>
            <a:endParaRPr lang="en-GB" sz="750" u="sng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GB" sz="750" u="sng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Friends</a:t>
            </a:r>
            <a:r>
              <a: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– Friends of Jesus </a:t>
            </a:r>
          </a:p>
          <a:p>
            <a:endParaRPr lang="en-GB" sz="75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Our World </a:t>
            </a:r>
            <a:r>
              <a:rPr lang="en-GB" sz="75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God’s wonderful world </a:t>
            </a:r>
            <a:endParaRPr lang="en-GB" sz="750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49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7400" y="0"/>
            <a:ext cx="9127014" cy="6620819"/>
            <a:chOff x="442" y="-85519"/>
            <a:chExt cx="9127014" cy="662081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D7F9906-11EE-413A-9716-77F24CD4A4D9}"/>
                </a:ext>
              </a:extLst>
            </p:cNvPr>
            <p:cNvSpPr txBox="1"/>
            <p:nvPr/>
          </p:nvSpPr>
          <p:spPr>
            <a:xfrm>
              <a:off x="996787" y="0"/>
              <a:ext cx="721499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 Bernadette’s RC Primary School </a:t>
              </a:r>
              <a:r>
                <a:rPr lang="en-GB" sz="2000" b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– RELIGION </a:t>
              </a:r>
              <a:r>
                <a:rPr lang="en-GB" sz="2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ROADMAP</a:t>
              </a:r>
            </a:p>
          </p:txBody>
        </p: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D41D2C6E-559C-DC27-2FCC-39EC0FA18946}"/>
                </a:ext>
              </a:extLst>
            </p:cNvPr>
            <p:cNvGrpSpPr/>
            <p:nvPr/>
          </p:nvGrpSpPr>
          <p:grpSpPr>
            <a:xfrm>
              <a:off x="301722" y="2227151"/>
              <a:ext cx="8423137" cy="4068745"/>
              <a:chOff x="363054" y="1775788"/>
              <a:chExt cx="8423137" cy="3684107"/>
            </a:xfrm>
          </p:grpSpPr>
          <p:sp>
            <p:nvSpPr>
              <p:cNvPr id="56" name="Arc 55">
                <a:extLst>
                  <a:ext uri="{FF2B5EF4-FFF2-40B4-BE49-F238E27FC236}">
                    <a16:creationId xmlns:a16="http://schemas.microsoft.com/office/drawing/2014/main" id="{ACA2BEBC-13D5-4353-7C48-DBC5691BF33A}"/>
                  </a:ext>
                </a:extLst>
              </p:cNvPr>
              <p:cNvSpPr/>
              <p:nvPr/>
            </p:nvSpPr>
            <p:spPr>
              <a:xfrm>
                <a:off x="5489561" y="1775797"/>
                <a:ext cx="1548054" cy="1842049"/>
              </a:xfrm>
              <a:prstGeom prst="arc">
                <a:avLst>
                  <a:gd name="adj1" fmla="val 16211550"/>
                  <a:gd name="adj2" fmla="val 5391112"/>
                </a:avLst>
              </a:prstGeom>
              <a:ln w="635000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  <p:sp>
            <p:nvSpPr>
              <p:cNvPr id="63" name="Arc 62">
                <a:extLst>
                  <a:ext uri="{FF2B5EF4-FFF2-40B4-BE49-F238E27FC236}">
                    <a16:creationId xmlns:a16="http://schemas.microsoft.com/office/drawing/2014/main" id="{1DF6A4C3-DF73-8452-40FD-4016076A9186}"/>
                  </a:ext>
                </a:extLst>
              </p:cNvPr>
              <p:cNvSpPr/>
              <p:nvPr/>
            </p:nvSpPr>
            <p:spPr>
              <a:xfrm rot="10800000">
                <a:off x="2022296" y="3617846"/>
                <a:ext cx="1548054" cy="1842049"/>
              </a:xfrm>
              <a:prstGeom prst="arc">
                <a:avLst>
                  <a:gd name="adj1" fmla="val 16211550"/>
                  <a:gd name="adj2" fmla="val 5391112"/>
                </a:avLst>
              </a:prstGeom>
              <a:ln w="635000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37454E30-76F8-81F4-399E-F23FBD44D89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57604" y="3617844"/>
                <a:ext cx="3544702" cy="5"/>
              </a:xfrm>
              <a:prstGeom prst="line">
                <a:avLst/>
              </a:prstGeom>
              <a:ln w="635000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477C41FD-2479-CDAF-084A-1E7B5B0C4582}"/>
                  </a:ext>
                </a:extLst>
              </p:cNvPr>
              <p:cNvCxnSpPr>
                <a:cxnSpLocks/>
                <a:stCxn id="63" idx="0"/>
              </p:cNvCxnSpPr>
              <p:nvPr/>
            </p:nvCxnSpPr>
            <p:spPr>
              <a:xfrm>
                <a:off x="2793724" y="5459890"/>
                <a:ext cx="5992467" cy="0"/>
              </a:xfrm>
              <a:prstGeom prst="line">
                <a:avLst/>
              </a:prstGeom>
              <a:ln w="635000" cap="rnd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4E178B0E-472E-A301-EBEC-AC05507B33B6}"/>
                  </a:ext>
                </a:extLst>
              </p:cNvPr>
              <p:cNvCxnSpPr/>
              <p:nvPr/>
            </p:nvCxnSpPr>
            <p:spPr>
              <a:xfrm>
                <a:off x="363054" y="1777142"/>
                <a:ext cx="5992467" cy="5"/>
              </a:xfrm>
              <a:prstGeom prst="line">
                <a:avLst/>
              </a:prstGeom>
              <a:ln w="635000" cap="rnd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Arc 8">
                <a:extLst>
                  <a:ext uri="{FF2B5EF4-FFF2-40B4-BE49-F238E27FC236}">
                    <a16:creationId xmlns:a16="http://schemas.microsoft.com/office/drawing/2014/main" id="{EFAEDFB3-AB0F-2C40-88EC-09430F636FA0}"/>
                  </a:ext>
                </a:extLst>
              </p:cNvPr>
              <p:cNvSpPr/>
              <p:nvPr/>
            </p:nvSpPr>
            <p:spPr>
              <a:xfrm>
                <a:off x="5534220" y="1775794"/>
                <a:ext cx="1548054" cy="1842049"/>
              </a:xfrm>
              <a:prstGeom prst="arc">
                <a:avLst>
                  <a:gd name="adj1" fmla="val 16211550"/>
                  <a:gd name="adj2" fmla="val 5391112"/>
                </a:avLst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  <p:sp>
            <p:nvSpPr>
              <p:cNvPr id="12" name="Arc 11">
                <a:extLst>
                  <a:ext uri="{FF2B5EF4-FFF2-40B4-BE49-F238E27FC236}">
                    <a16:creationId xmlns:a16="http://schemas.microsoft.com/office/drawing/2014/main" id="{2469A670-C3D7-BA94-FB72-EA50BC4375FE}"/>
                  </a:ext>
                </a:extLst>
              </p:cNvPr>
              <p:cNvSpPr/>
              <p:nvPr/>
            </p:nvSpPr>
            <p:spPr>
              <a:xfrm rot="10800000">
                <a:off x="1977637" y="3617843"/>
                <a:ext cx="1548054" cy="1842049"/>
              </a:xfrm>
              <a:prstGeom prst="arc">
                <a:avLst>
                  <a:gd name="adj1" fmla="val 16211550"/>
                  <a:gd name="adj2" fmla="val 5391112"/>
                </a:avLst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/>
              </a:p>
            </p:txBody>
          </p: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4C82DE32-1710-6D0D-5A03-3E44E88C092A}"/>
                  </a:ext>
                </a:extLst>
              </p:cNvPr>
              <p:cNvCxnSpPr>
                <a:cxnSpLocks/>
                <a:endCxn id="9" idx="2"/>
              </p:cNvCxnSpPr>
              <p:nvPr/>
            </p:nvCxnSpPr>
            <p:spPr>
              <a:xfrm flipV="1">
                <a:off x="2802263" y="3617841"/>
                <a:ext cx="3507984" cy="9"/>
              </a:xfrm>
              <a:prstGeom prst="line">
                <a:avLst/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44791057-4787-3B6F-735B-E8E7CE63AF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38383" y="5459887"/>
                <a:ext cx="5903148" cy="0"/>
              </a:xfrm>
              <a:prstGeom prst="line">
                <a:avLst/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DE53C3DC-57B9-801F-DBD9-E15B0DCAD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9216" y="1775788"/>
                <a:ext cx="5796426" cy="0"/>
              </a:xfrm>
              <a:prstGeom prst="line">
                <a:avLst/>
              </a:prstGeom>
              <a:ln w="4762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BAC59727-79B1-5DF6-D665-EBE87AA1DACC}"/>
                </a:ext>
              </a:extLst>
            </p:cNvPr>
            <p:cNvSpPr/>
            <p:nvPr/>
          </p:nvSpPr>
          <p:spPr>
            <a:xfrm>
              <a:off x="2772205" y="1916262"/>
              <a:ext cx="1118233" cy="56826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EYFS</a:t>
              </a:r>
            </a:p>
          </p:txBody>
        </p:sp>
        <p:sp>
          <p:nvSpPr>
            <p:cNvPr id="74" name="Speech Bubble: Rectangle with Corners Rounded 73">
              <a:extLst>
                <a:ext uri="{FF2B5EF4-FFF2-40B4-BE49-F238E27FC236}">
                  <a16:creationId xmlns:a16="http://schemas.microsoft.com/office/drawing/2014/main" id="{EEA1B11E-C334-AF06-6C47-A0FCD162339D}"/>
                </a:ext>
              </a:extLst>
            </p:cNvPr>
            <p:cNvSpPr/>
            <p:nvPr/>
          </p:nvSpPr>
          <p:spPr>
            <a:xfrm>
              <a:off x="7612845" y="836549"/>
              <a:ext cx="1424432" cy="1546438"/>
            </a:xfrm>
            <a:prstGeom prst="wedgeRoundRectCallout">
              <a:avLst>
                <a:gd name="adj1" fmla="val -74282"/>
                <a:gd name="adj2" fmla="val 57535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</a:t>
              </a:r>
            </a:p>
            <a:p>
              <a:pPr algn="ctr"/>
              <a:endPara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Families- God’s love and care for every family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Belonging- Baptism an invitation to belong to God’s family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Waiting- Advent a time to look forward to Christmas </a:t>
              </a:r>
            </a:p>
            <a:p>
              <a:pPr algn="ctr"/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:</a:t>
              </a:r>
            </a:p>
          </p:txBody>
        </p:sp>
        <p:sp>
          <p:nvSpPr>
            <p:cNvPr id="75" name="Speech Bubble: Rectangle with Corners Rounded 74">
              <a:extLst>
                <a:ext uri="{FF2B5EF4-FFF2-40B4-BE49-F238E27FC236}">
                  <a16:creationId xmlns:a16="http://schemas.microsoft.com/office/drawing/2014/main" id="{F3CB2AE6-62B0-8083-7B77-B5BCD249FB8F}"/>
                </a:ext>
              </a:extLst>
            </p:cNvPr>
            <p:cNvSpPr/>
            <p:nvPr/>
          </p:nvSpPr>
          <p:spPr>
            <a:xfrm>
              <a:off x="7535745" y="2434464"/>
              <a:ext cx="1513436" cy="1365450"/>
            </a:xfrm>
            <a:prstGeom prst="wedgeRoundRectCallout">
              <a:avLst>
                <a:gd name="adj1" fmla="val -60682"/>
                <a:gd name="adj2" fmla="val -12939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</a:t>
              </a:r>
            </a:p>
            <a:p>
              <a:pPr algn="ctr"/>
              <a:endPara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Special People- people in the parish family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Meals- Mass; Jesus’ special meal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Change- Lent a time for change</a:t>
              </a:r>
            </a:p>
          </p:txBody>
        </p:sp>
        <p:sp>
          <p:nvSpPr>
            <p:cNvPr id="76" name="Speech Bubble: Rectangle with Corners Rounded 75">
              <a:extLst>
                <a:ext uri="{FF2B5EF4-FFF2-40B4-BE49-F238E27FC236}">
                  <a16:creationId xmlns:a16="http://schemas.microsoft.com/office/drawing/2014/main" id="{C02FA0E3-06D4-6305-D6E8-99692291D758}"/>
                </a:ext>
              </a:extLst>
            </p:cNvPr>
            <p:cNvSpPr/>
            <p:nvPr/>
          </p:nvSpPr>
          <p:spPr>
            <a:xfrm>
              <a:off x="6294189" y="3324875"/>
              <a:ext cx="1813711" cy="1621334"/>
            </a:xfrm>
            <a:custGeom>
              <a:avLst/>
              <a:gdLst>
                <a:gd name="connsiteX0" fmla="*/ 0 w 1813711"/>
                <a:gd name="connsiteY0" fmla="*/ 221535 h 1329184"/>
                <a:gd name="connsiteX1" fmla="*/ 221535 w 1813711"/>
                <a:gd name="connsiteY1" fmla="*/ 0 h 1329184"/>
                <a:gd name="connsiteX2" fmla="*/ 302285 w 1813711"/>
                <a:gd name="connsiteY2" fmla="*/ 0 h 1329184"/>
                <a:gd name="connsiteX3" fmla="*/ 631280 w 1813711"/>
                <a:gd name="connsiteY3" fmla="*/ -493752 h 1329184"/>
                <a:gd name="connsiteX4" fmla="*/ 755713 w 1813711"/>
                <a:gd name="connsiteY4" fmla="*/ 0 h 1329184"/>
                <a:gd name="connsiteX5" fmla="*/ 1592176 w 1813711"/>
                <a:gd name="connsiteY5" fmla="*/ 0 h 1329184"/>
                <a:gd name="connsiteX6" fmla="*/ 1813711 w 1813711"/>
                <a:gd name="connsiteY6" fmla="*/ 221535 h 1329184"/>
                <a:gd name="connsiteX7" fmla="*/ 1813711 w 1813711"/>
                <a:gd name="connsiteY7" fmla="*/ 221531 h 1329184"/>
                <a:gd name="connsiteX8" fmla="*/ 1813711 w 1813711"/>
                <a:gd name="connsiteY8" fmla="*/ 221531 h 1329184"/>
                <a:gd name="connsiteX9" fmla="*/ 1813711 w 1813711"/>
                <a:gd name="connsiteY9" fmla="*/ 553827 h 1329184"/>
                <a:gd name="connsiteX10" fmla="*/ 1813711 w 1813711"/>
                <a:gd name="connsiteY10" fmla="*/ 1107649 h 1329184"/>
                <a:gd name="connsiteX11" fmla="*/ 1592176 w 1813711"/>
                <a:gd name="connsiteY11" fmla="*/ 1329184 h 1329184"/>
                <a:gd name="connsiteX12" fmla="*/ 755713 w 1813711"/>
                <a:gd name="connsiteY12" fmla="*/ 1329184 h 1329184"/>
                <a:gd name="connsiteX13" fmla="*/ 302285 w 1813711"/>
                <a:gd name="connsiteY13" fmla="*/ 1329184 h 1329184"/>
                <a:gd name="connsiteX14" fmla="*/ 302285 w 1813711"/>
                <a:gd name="connsiteY14" fmla="*/ 1329184 h 1329184"/>
                <a:gd name="connsiteX15" fmla="*/ 221535 w 1813711"/>
                <a:gd name="connsiteY15" fmla="*/ 1329184 h 1329184"/>
                <a:gd name="connsiteX16" fmla="*/ 0 w 1813711"/>
                <a:gd name="connsiteY16" fmla="*/ 1107649 h 1329184"/>
                <a:gd name="connsiteX17" fmla="*/ 0 w 1813711"/>
                <a:gd name="connsiteY17" fmla="*/ 553827 h 1329184"/>
                <a:gd name="connsiteX18" fmla="*/ 0 w 1813711"/>
                <a:gd name="connsiteY18" fmla="*/ 221531 h 1329184"/>
                <a:gd name="connsiteX19" fmla="*/ 0 w 1813711"/>
                <a:gd name="connsiteY19" fmla="*/ 221531 h 1329184"/>
                <a:gd name="connsiteX20" fmla="*/ 0 w 1813711"/>
                <a:gd name="connsiteY20" fmla="*/ 221535 h 1329184"/>
                <a:gd name="connsiteX0" fmla="*/ 0 w 1813711"/>
                <a:gd name="connsiteY0" fmla="*/ 715287 h 1822936"/>
                <a:gd name="connsiteX1" fmla="*/ 221535 w 1813711"/>
                <a:gd name="connsiteY1" fmla="*/ 493752 h 1822936"/>
                <a:gd name="connsiteX2" fmla="*/ 302285 w 1813711"/>
                <a:gd name="connsiteY2" fmla="*/ 493752 h 1822936"/>
                <a:gd name="connsiteX3" fmla="*/ 631280 w 1813711"/>
                <a:gd name="connsiteY3" fmla="*/ 0 h 1822936"/>
                <a:gd name="connsiteX4" fmla="*/ 603313 w 1813711"/>
                <a:gd name="connsiteY4" fmla="*/ 484227 h 1822936"/>
                <a:gd name="connsiteX5" fmla="*/ 1592176 w 1813711"/>
                <a:gd name="connsiteY5" fmla="*/ 493752 h 1822936"/>
                <a:gd name="connsiteX6" fmla="*/ 1813711 w 1813711"/>
                <a:gd name="connsiteY6" fmla="*/ 715287 h 1822936"/>
                <a:gd name="connsiteX7" fmla="*/ 1813711 w 1813711"/>
                <a:gd name="connsiteY7" fmla="*/ 715283 h 1822936"/>
                <a:gd name="connsiteX8" fmla="*/ 1813711 w 1813711"/>
                <a:gd name="connsiteY8" fmla="*/ 715283 h 1822936"/>
                <a:gd name="connsiteX9" fmla="*/ 1813711 w 1813711"/>
                <a:gd name="connsiteY9" fmla="*/ 1047579 h 1822936"/>
                <a:gd name="connsiteX10" fmla="*/ 1813711 w 1813711"/>
                <a:gd name="connsiteY10" fmla="*/ 1601401 h 1822936"/>
                <a:gd name="connsiteX11" fmla="*/ 1592176 w 1813711"/>
                <a:gd name="connsiteY11" fmla="*/ 1822936 h 1822936"/>
                <a:gd name="connsiteX12" fmla="*/ 755713 w 1813711"/>
                <a:gd name="connsiteY12" fmla="*/ 1822936 h 1822936"/>
                <a:gd name="connsiteX13" fmla="*/ 302285 w 1813711"/>
                <a:gd name="connsiteY13" fmla="*/ 1822936 h 1822936"/>
                <a:gd name="connsiteX14" fmla="*/ 302285 w 1813711"/>
                <a:gd name="connsiteY14" fmla="*/ 1822936 h 1822936"/>
                <a:gd name="connsiteX15" fmla="*/ 221535 w 1813711"/>
                <a:gd name="connsiteY15" fmla="*/ 1822936 h 1822936"/>
                <a:gd name="connsiteX16" fmla="*/ 0 w 1813711"/>
                <a:gd name="connsiteY16" fmla="*/ 1601401 h 1822936"/>
                <a:gd name="connsiteX17" fmla="*/ 0 w 1813711"/>
                <a:gd name="connsiteY17" fmla="*/ 1047579 h 1822936"/>
                <a:gd name="connsiteX18" fmla="*/ 0 w 1813711"/>
                <a:gd name="connsiteY18" fmla="*/ 715283 h 1822936"/>
                <a:gd name="connsiteX19" fmla="*/ 0 w 1813711"/>
                <a:gd name="connsiteY19" fmla="*/ 715283 h 1822936"/>
                <a:gd name="connsiteX20" fmla="*/ 0 w 1813711"/>
                <a:gd name="connsiteY20" fmla="*/ 715287 h 1822936"/>
                <a:gd name="connsiteX0" fmla="*/ 0 w 1813711"/>
                <a:gd name="connsiteY0" fmla="*/ 715287 h 1822936"/>
                <a:gd name="connsiteX1" fmla="*/ 221535 w 1813711"/>
                <a:gd name="connsiteY1" fmla="*/ 493752 h 1822936"/>
                <a:gd name="connsiteX2" fmla="*/ 302285 w 1813711"/>
                <a:gd name="connsiteY2" fmla="*/ 493752 h 1822936"/>
                <a:gd name="connsiteX3" fmla="*/ 631280 w 1813711"/>
                <a:gd name="connsiteY3" fmla="*/ 0 h 1822936"/>
                <a:gd name="connsiteX4" fmla="*/ 803338 w 1813711"/>
                <a:gd name="connsiteY4" fmla="*/ 455652 h 1822936"/>
                <a:gd name="connsiteX5" fmla="*/ 1592176 w 1813711"/>
                <a:gd name="connsiteY5" fmla="*/ 493752 h 1822936"/>
                <a:gd name="connsiteX6" fmla="*/ 1813711 w 1813711"/>
                <a:gd name="connsiteY6" fmla="*/ 715287 h 1822936"/>
                <a:gd name="connsiteX7" fmla="*/ 1813711 w 1813711"/>
                <a:gd name="connsiteY7" fmla="*/ 715283 h 1822936"/>
                <a:gd name="connsiteX8" fmla="*/ 1813711 w 1813711"/>
                <a:gd name="connsiteY8" fmla="*/ 715283 h 1822936"/>
                <a:gd name="connsiteX9" fmla="*/ 1813711 w 1813711"/>
                <a:gd name="connsiteY9" fmla="*/ 1047579 h 1822936"/>
                <a:gd name="connsiteX10" fmla="*/ 1813711 w 1813711"/>
                <a:gd name="connsiteY10" fmla="*/ 1601401 h 1822936"/>
                <a:gd name="connsiteX11" fmla="*/ 1592176 w 1813711"/>
                <a:gd name="connsiteY11" fmla="*/ 1822936 h 1822936"/>
                <a:gd name="connsiteX12" fmla="*/ 755713 w 1813711"/>
                <a:gd name="connsiteY12" fmla="*/ 1822936 h 1822936"/>
                <a:gd name="connsiteX13" fmla="*/ 302285 w 1813711"/>
                <a:gd name="connsiteY13" fmla="*/ 1822936 h 1822936"/>
                <a:gd name="connsiteX14" fmla="*/ 302285 w 1813711"/>
                <a:gd name="connsiteY14" fmla="*/ 1822936 h 1822936"/>
                <a:gd name="connsiteX15" fmla="*/ 221535 w 1813711"/>
                <a:gd name="connsiteY15" fmla="*/ 1822936 h 1822936"/>
                <a:gd name="connsiteX16" fmla="*/ 0 w 1813711"/>
                <a:gd name="connsiteY16" fmla="*/ 1601401 h 1822936"/>
                <a:gd name="connsiteX17" fmla="*/ 0 w 1813711"/>
                <a:gd name="connsiteY17" fmla="*/ 1047579 h 1822936"/>
                <a:gd name="connsiteX18" fmla="*/ 0 w 1813711"/>
                <a:gd name="connsiteY18" fmla="*/ 715283 h 1822936"/>
                <a:gd name="connsiteX19" fmla="*/ 0 w 1813711"/>
                <a:gd name="connsiteY19" fmla="*/ 715283 h 1822936"/>
                <a:gd name="connsiteX20" fmla="*/ 0 w 1813711"/>
                <a:gd name="connsiteY20" fmla="*/ 715287 h 1822936"/>
                <a:gd name="connsiteX0" fmla="*/ 0 w 1813711"/>
                <a:gd name="connsiteY0" fmla="*/ 715287 h 1822936"/>
                <a:gd name="connsiteX1" fmla="*/ 221535 w 1813711"/>
                <a:gd name="connsiteY1" fmla="*/ 493752 h 1822936"/>
                <a:gd name="connsiteX2" fmla="*/ 521360 w 1813711"/>
                <a:gd name="connsiteY2" fmla="*/ 455652 h 1822936"/>
                <a:gd name="connsiteX3" fmla="*/ 631280 w 1813711"/>
                <a:gd name="connsiteY3" fmla="*/ 0 h 1822936"/>
                <a:gd name="connsiteX4" fmla="*/ 803338 w 1813711"/>
                <a:gd name="connsiteY4" fmla="*/ 455652 h 1822936"/>
                <a:gd name="connsiteX5" fmla="*/ 1592176 w 1813711"/>
                <a:gd name="connsiteY5" fmla="*/ 493752 h 1822936"/>
                <a:gd name="connsiteX6" fmla="*/ 1813711 w 1813711"/>
                <a:gd name="connsiteY6" fmla="*/ 715287 h 1822936"/>
                <a:gd name="connsiteX7" fmla="*/ 1813711 w 1813711"/>
                <a:gd name="connsiteY7" fmla="*/ 715283 h 1822936"/>
                <a:gd name="connsiteX8" fmla="*/ 1813711 w 1813711"/>
                <a:gd name="connsiteY8" fmla="*/ 715283 h 1822936"/>
                <a:gd name="connsiteX9" fmla="*/ 1813711 w 1813711"/>
                <a:gd name="connsiteY9" fmla="*/ 1047579 h 1822936"/>
                <a:gd name="connsiteX10" fmla="*/ 1813711 w 1813711"/>
                <a:gd name="connsiteY10" fmla="*/ 1601401 h 1822936"/>
                <a:gd name="connsiteX11" fmla="*/ 1592176 w 1813711"/>
                <a:gd name="connsiteY11" fmla="*/ 1822936 h 1822936"/>
                <a:gd name="connsiteX12" fmla="*/ 755713 w 1813711"/>
                <a:gd name="connsiteY12" fmla="*/ 1822936 h 1822936"/>
                <a:gd name="connsiteX13" fmla="*/ 302285 w 1813711"/>
                <a:gd name="connsiteY13" fmla="*/ 1822936 h 1822936"/>
                <a:gd name="connsiteX14" fmla="*/ 302285 w 1813711"/>
                <a:gd name="connsiteY14" fmla="*/ 1822936 h 1822936"/>
                <a:gd name="connsiteX15" fmla="*/ 221535 w 1813711"/>
                <a:gd name="connsiteY15" fmla="*/ 1822936 h 1822936"/>
                <a:gd name="connsiteX16" fmla="*/ 0 w 1813711"/>
                <a:gd name="connsiteY16" fmla="*/ 1601401 h 1822936"/>
                <a:gd name="connsiteX17" fmla="*/ 0 w 1813711"/>
                <a:gd name="connsiteY17" fmla="*/ 1047579 h 1822936"/>
                <a:gd name="connsiteX18" fmla="*/ 0 w 1813711"/>
                <a:gd name="connsiteY18" fmla="*/ 715283 h 1822936"/>
                <a:gd name="connsiteX19" fmla="*/ 0 w 1813711"/>
                <a:gd name="connsiteY19" fmla="*/ 715283 h 1822936"/>
                <a:gd name="connsiteX20" fmla="*/ 0 w 1813711"/>
                <a:gd name="connsiteY20" fmla="*/ 715287 h 1822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813711" h="1822936">
                  <a:moveTo>
                    <a:pt x="0" y="715287"/>
                  </a:moveTo>
                  <a:cubicBezTo>
                    <a:pt x="0" y="592937"/>
                    <a:pt x="99185" y="493752"/>
                    <a:pt x="221535" y="493752"/>
                  </a:cubicBezTo>
                  <a:lnTo>
                    <a:pt x="521360" y="455652"/>
                  </a:lnTo>
                  <a:lnTo>
                    <a:pt x="631280" y="0"/>
                  </a:lnTo>
                  <a:lnTo>
                    <a:pt x="803338" y="455652"/>
                  </a:lnTo>
                  <a:lnTo>
                    <a:pt x="1592176" y="493752"/>
                  </a:lnTo>
                  <a:cubicBezTo>
                    <a:pt x="1714526" y="493752"/>
                    <a:pt x="1813711" y="592937"/>
                    <a:pt x="1813711" y="715287"/>
                  </a:cubicBezTo>
                  <a:lnTo>
                    <a:pt x="1813711" y="715283"/>
                  </a:lnTo>
                  <a:lnTo>
                    <a:pt x="1813711" y="715283"/>
                  </a:lnTo>
                  <a:lnTo>
                    <a:pt x="1813711" y="1047579"/>
                  </a:lnTo>
                  <a:lnTo>
                    <a:pt x="1813711" y="1601401"/>
                  </a:lnTo>
                  <a:cubicBezTo>
                    <a:pt x="1813711" y="1723751"/>
                    <a:pt x="1714526" y="1822936"/>
                    <a:pt x="1592176" y="1822936"/>
                  </a:cubicBezTo>
                  <a:lnTo>
                    <a:pt x="755713" y="1822936"/>
                  </a:lnTo>
                  <a:lnTo>
                    <a:pt x="302285" y="1822936"/>
                  </a:lnTo>
                  <a:lnTo>
                    <a:pt x="302285" y="1822936"/>
                  </a:lnTo>
                  <a:lnTo>
                    <a:pt x="221535" y="1822936"/>
                  </a:lnTo>
                  <a:cubicBezTo>
                    <a:pt x="99185" y="1822936"/>
                    <a:pt x="0" y="1723751"/>
                    <a:pt x="0" y="1601401"/>
                  </a:cubicBezTo>
                  <a:lnTo>
                    <a:pt x="0" y="1047579"/>
                  </a:lnTo>
                  <a:lnTo>
                    <a:pt x="0" y="715283"/>
                  </a:lnTo>
                  <a:lnTo>
                    <a:pt x="0" y="715283"/>
                  </a:lnTo>
                  <a:lnTo>
                    <a:pt x="0" y="715287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rgbClr val="66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750" b="1" u="sng" dirty="0">
                <a:solidFill>
                  <a:schemeClr val="tx2"/>
                </a:solidFill>
                <a:latin typeface="Comic Sans MS" panose="030F0702030302020204" pitchFamily="66" charset="0"/>
              </a:endParaRPr>
            </a:p>
            <a:p>
              <a:pPr algn="ctr"/>
              <a:endPara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ctr"/>
              <a:endPara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</a:t>
              </a:r>
            </a:p>
            <a:p>
              <a:pPr algn="ctr"/>
              <a:endPara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Holidays and Holy Days- Pentecost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Being sorry- Reconciliation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Neighbours- Neighbours share God’s world</a:t>
              </a:r>
            </a:p>
            <a:p>
              <a:endParaRPr lang="en-GB" sz="8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78" name="Speech Bubble: Rectangle with Corners Rounded 77">
              <a:extLst>
                <a:ext uri="{FF2B5EF4-FFF2-40B4-BE49-F238E27FC236}">
                  <a16:creationId xmlns:a16="http://schemas.microsoft.com/office/drawing/2014/main" id="{9E97D1F5-2C58-F483-E6C6-FF24D850A183}"/>
                </a:ext>
              </a:extLst>
            </p:cNvPr>
            <p:cNvSpPr/>
            <p:nvPr/>
          </p:nvSpPr>
          <p:spPr>
            <a:xfrm>
              <a:off x="3764979" y="2600478"/>
              <a:ext cx="1813711" cy="1259299"/>
            </a:xfrm>
            <a:prstGeom prst="wedgeRoundRectCallout">
              <a:avLst>
                <a:gd name="adj1" fmla="val -37638"/>
                <a:gd name="adj2" fmla="val 59167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</a:t>
              </a:r>
            </a:p>
            <a:p>
              <a:pPr algn="ctr"/>
              <a:endParaRPr lang="en-GB" sz="8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People- The family of God in scripture </a:t>
              </a:r>
            </a:p>
            <a:p>
              <a:endParaRPr lang="en-GB" sz="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Called- Confirmation: a call to witness</a:t>
              </a:r>
            </a:p>
            <a:p>
              <a:endParaRPr lang="en-GB" sz="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Gift- God’s gift of love and friendship in Jesus</a:t>
              </a:r>
            </a:p>
            <a:p>
              <a:pPr algn="ctr"/>
              <a:endParaRPr lang="en-GB" sz="8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81" name="Speech Bubble: Rectangle with Corners Rounded 80">
              <a:extLst>
                <a:ext uri="{FF2B5EF4-FFF2-40B4-BE49-F238E27FC236}">
                  <a16:creationId xmlns:a16="http://schemas.microsoft.com/office/drawing/2014/main" id="{8D85BB13-AC32-E9E3-C482-345AB9491C58}"/>
                </a:ext>
              </a:extLst>
            </p:cNvPr>
            <p:cNvSpPr/>
            <p:nvPr/>
          </p:nvSpPr>
          <p:spPr>
            <a:xfrm>
              <a:off x="1866616" y="2556598"/>
              <a:ext cx="1813711" cy="1259299"/>
            </a:xfrm>
            <a:prstGeom prst="wedgeRoundRectCallout">
              <a:avLst>
                <a:gd name="adj1" fmla="val -17910"/>
                <a:gd name="adj2" fmla="val 59167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Community- Life in the local Christian community and ministries in the parish</a:t>
              </a:r>
            </a:p>
            <a:p>
              <a:endParaRPr lang="en-GB" sz="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Giving and Receiving- Living in communion</a:t>
              </a:r>
            </a:p>
            <a:p>
              <a:b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</a:br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Self- Discipline- Celebrating growth to new life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749E8E2B-BC54-55DE-6476-4C27D10A4F87}"/>
                </a:ext>
              </a:extLst>
            </p:cNvPr>
            <p:cNvSpPr/>
            <p:nvPr/>
          </p:nvSpPr>
          <p:spPr>
            <a:xfrm>
              <a:off x="2338322" y="3965850"/>
              <a:ext cx="1118233" cy="56826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8F2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LKS2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EE21C2CC-1F22-54A1-A74A-A225878F54F4}"/>
                </a:ext>
              </a:extLst>
            </p:cNvPr>
            <p:cNvSpPr/>
            <p:nvPr/>
          </p:nvSpPr>
          <p:spPr>
            <a:xfrm>
              <a:off x="6242113" y="2584485"/>
              <a:ext cx="1118233" cy="56826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66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KS1</a:t>
              </a:r>
            </a:p>
          </p:txBody>
        </p:sp>
        <p:sp>
          <p:nvSpPr>
            <p:cNvPr id="84" name="Speech Bubble: Rectangle with Corners Rounded 83">
              <a:extLst>
                <a:ext uri="{FF2B5EF4-FFF2-40B4-BE49-F238E27FC236}">
                  <a16:creationId xmlns:a16="http://schemas.microsoft.com/office/drawing/2014/main" id="{C1F81037-B671-8CE4-A459-C1259AADADC4}"/>
                </a:ext>
              </a:extLst>
            </p:cNvPr>
            <p:cNvSpPr/>
            <p:nvPr/>
          </p:nvSpPr>
          <p:spPr>
            <a:xfrm>
              <a:off x="442" y="3710234"/>
              <a:ext cx="1813711" cy="1456340"/>
            </a:xfrm>
            <a:prstGeom prst="wedgeRoundRectCallout">
              <a:avLst>
                <a:gd name="adj1" fmla="val 77807"/>
                <a:gd name="adj2" fmla="val 5498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New Life- To hear and live the Easter message. </a:t>
              </a:r>
            </a:p>
            <a:p>
              <a:endParaRPr lang="en-GB" sz="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Building Bridges- Admitting wrong, being reconciled with God and </a:t>
              </a:r>
              <a:r>
                <a:rPr lang="en-GB" sz="800" dirty="0" err="1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eachother</a:t>
              </a:r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. </a:t>
              </a:r>
            </a:p>
            <a:p>
              <a:endParaRPr lang="en-GB" sz="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God’s People- Different saints show people what God is like. </a:t>
              </a:r>
            </a:p>
            <a:p>
              <a:endParaRPr lang="en-GB" sz="8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64B6FF-9CC3-41DD-5F38-BB3CEDA1F3B6}"/>
                </a:ext>
              </a:extLst>
            </p:cNvPr>
            <p:cNvSpPr/>
            <p:nvPr/>
          </p:nvSpPr>
          <p:spPr>
            <a:xfrm>
              <a:off x="3954166" y="5967038"/>
              <a:ext cx="1118233" cy="56826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UKS2</a:t>
              </a:r>
            </a:p>
          </p:txBody>
        </p:sp>
        <p:sp>
          <p:nvSpPr>
            <p:cNvPr id="86" name="Speech Bubble: Rectangle with Corners Rounded 85">
              <a:extLst>
                <a:ext uri="{FF2B5EF4-FFF2-40B4-BE49-F238E27FC236}">
                  <a16:creationId xmlns:a16="http://schemas.microsoft.com/office/drawing/2014/main" id="{DBC3D616-BFC2-238A-7AB9-82B26662E15D}"/>
                </a:ext>
              </a:extLst>
            </p:cNvPr>
            <p:cNvSpPr/>
            <p:nvPr/>
          </p:nvSpPr>
          <p:spPr>
            <a:xfrm>
              <a:off x="1706049" y="5079597"/>
              <a:ext cx="1813711" cy="1259299"/>
            </a:xfrm>
            <a:prstGeom prst="wedgeRoundRectCallout">
              <a:avLst>
                <a:gd name="adj1" fmla="val 69039"/>
                <a:gd name="adj2" fmla="val 43382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</a:t>
              </a:r>
            </a:p>
            <a:p>
              <a:r>
                <a:rPr lang="en-GB" sz="800" dirty="0">
                  <a:solidFill>
                    <a:schemeClr val="tx2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Ourselves- Created in the image and likeness of God</a:t>
              </a:r>
            </a:p>
            <a:p>
              <a:endParaRPr lang="en-GB" sz="8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dirty="0">
                  <a:solidFill>
                    <a:schemeClr val="tx2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Life Choices- Marriage, commitment and service</a:t>
              </a:r>
            </a:p>
            <a:p>
              <a:endParaRPr lang="en-GB" sz="8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dirty="0">
                  <a:solidFill>
                    <a:schemeClr val="tx2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Hope0 Advent: waiting in the joyful hope for Jesus, the promised one </a:t>
              </a:r>
            </a:p>
          </p:txBody>
        </p:sp>
        <p:sp>
          <p:nvSpPr>
            <p:cNvPr id="87" name="Speech Bubble: Rectangle with Corners Rounded 86">
              <a:extLst>
                <a:ext uri="{FF2B5EF4-FFF2-40B4-BE49-F238E27FC236}">
                  <a16:creationId xmlns:a16="http://schemas.microsoft.com/office/drawing/2014/main" id="{6D62EDB3-0500-F09D-5DF2-94F62BB9EAB8}"/>
                </a:ext>
              </a:extLst>
            </p:cNvPr>
            <p:cNvSpPr/>
            <p:nvPr/>
          </p:nvSpPr>
          <p:spPr>
            <a:xfrm>
              <a:off x="3647435" y="4328329"/>
              <a:ext cx="1813711" cy="1259299"/>
            </a:xfrm>
            <a:prstGeom prst="wedgeRoundRectCallout">
              <a:avLst>
                <a:gd name="adj1" fmla="val 3279"/>
                <a:gd name="adj2" fmla="val 76005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Spring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Mission- Continuing </a:t>
              </a:r>
              <a:r>
                <a:rPr lang="en-GB" sz="800" dirty="0" err="1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Hesus</a:t>
              </a:r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’ mission in diocese (ecumenism) </a:t>
              </a:r>
            </a:p>
            <a:p>
              <a:endParaRPr lang="en-GB" sz="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Memorial Sacrifice- Eucharist as the living memorial of Christ’s sacrifice</a:t>
              </a:r>
            </a:p>
            <a:p>
              <a:endParaRPr lang="en-GB" sz="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Sacrifice- Lent: a time of aligning with the sacrifice made by Jesus </a:t>
              </a:r>
            </a:p>
          </p:txBody>
        </p:sp>
        <p:sp>
          <p:nvSpPr>
            <p:cNvPr id="88" name="Speech Bubble: Rectangle with Corners Rounded 87">
              <a:extLst>
                <a:ext uri="{FF2B5EF4-FFF2-40B4-BE49-F238E27FC236}">
                  <a16:creationId xmlns:a16="http://schemas.microsoft.com/office/drawing/2014/main" id="{FC8FE00E-1C63-AE10-6B69-375DE83E2747}"/>
                </a:ext>
              </a:extLst>
            </p:cNvPr>
            <p:cNvSpPr/>
            <p:nvPr/>
          </p:nvSpPr>
          <p:spPr>
            <a:xfrm>
              <a:off x="5722034" y="5073664"/>
              <a:ext cx="1813711" cy="1441890"/>
            </a:xfrm>
            <a:prstGeom prst="wedgeRoundRectCallout">
              <a:avLst>
                <a:gd name="adj1" fmla="val -76432"/>
                <a:gd name="adj2" fmla="val 29011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</a:t>
              </a: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Transformation- Celebration of the Spirit’s transforming power</a:t>
              </a:r>
            </a:p>
            <a:p>
              <a:endParaRPr lang="en-GB" sz="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Freedom and Responsibility- Commandments enable Christians to be free and responsible</a:t>
              </a:r>
            </a:p>
            <a:p>
              <a:endParaRPr lang="en-GB" sz="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80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Stewardship- The Church is called to the stewardship of Creation</a:t>
              </a:r>
            </a:p>
            <a:p>
              <a:endParaRPr lang="en-GB" sz="8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89" name="Speech Bubble: Rectangle with Corners Rounded 88">
              <a:extLst>
                <a:ext uri="{FF2B5EF4-FFF2-40B4-BE49-F238E27FC236}">
                  <a16:creationId xmlns:a16="http://schemas.microsoft.com/office/drawing/2014/main" id="{D522286D-9353-EAC0-7009-BE06364AF077}"/>
                </a:ext>
              </a:extLst>
            </p:cNvPr>
            <p:cNvSpPr/>
            <p:nvPr/>
          </p:nvSpPr>
          <p:spPr>
            <a:xfrm>
              <a:off x="502456" y="433759"/>
              <a:ext cx="1777902" cy="1242140"/>
            </a:xfrm>
            <a:prstGeom prst="wedgeRoundRectCallout">
              <a:avLst>
                <a:gd name="adj1" fmla="val -24779"/>
                <a:gd name="adj2" fmla="val 71167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AUTUMN</a:t>
              </a: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Myself</a:t>
              </a:r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– God knows and loves each one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Welcome</a:t>
              </a:r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– Baptism; a welcome to God’s family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Birthday- </a:t>
              </a:r>
              <a:r>
                <a:rPr lang="en-GB" sz="75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Looking forward to Jesus’ birthday</a:t>
              </a:r>
              <a:endParaRPr lang="en-GB" sz="75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ctr"/>
              <a:endPara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90" name="Speech Bubble: Rectangle with Corners Rounded 89">
              <a:extLst>
                <a:ext uri="{FF2B5EF4-FFF2-40B4-BE49-F238E27FC236}">
                  <a16:creationId xmlns:a16="http://schemas.microsoft.com/office/drawing/2014/main" id="{FE80F7B8-5AD8-23D8-9144-CDD65F93C30E}"/>
                </a:ext>
              </a:extLst>
            </p:cNvPr>
            <p:cNvSpPr/>
            <p:nvPr/>
          </p:nvSpPr>
          <p:spPr>
            <a:xfrm>
              <a:off x="2815886" y="404235"/>
              <a:ext cx="1988143" cy="1262374"/>
            </a:xfrm>
            <a:prstGeom prst="wedgeRoundRectCallout">
              <a:avLst>
                <a:gd name="adj1" fmla="val -30963"/>
                <a:gd name="adj2" fmla="val 59718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+mj-lt"/>
                  <a:cs typeface="Calibri Light" panose="020F0302020204030204" pitchFamily="34" charset="0"/>
                </a:rPr>
                <a:t>SPRING</a:t>
              </a:r>
            </a:p>
            <a:p>
              <a:endPara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Celebrating</a:t>
              </a:r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– People celebrate in the Church 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Gathering-</a:t>
              </a:r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The parish family gathers to celebrate Eucharist</a:t>
              </a:r>
            </a:p>
            <a:p>
              <a:endPara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Growing</a:t>
              </a:r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– Looking forward to Easter 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ctr"/>
              <a:endParaRPr lang="en-GB" sz="75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91" name="Speech Bubble: Rectangle with Corners Rounded 90">
              <a:extLst>
                <a:ext uri="{FF2B5EF4-FFF2-40B4-BE49-F238E27FC236}">
                  <a16:creationId xmlns:a16="http://schemas.microsoft.com/office/drawing/2014/main" id="{7F19CEBF-997C-36C0-090A-7FE44E5165B2}"/>
                </a:ext>
              </a:extLst>
            </p:cNvPr>
            <p:cNvSpPr/>
            <p:nvPr/>
          </p:nvSpPr>
          <p:spPr>
            <a:xfrm>
              <a:off x="5395933" y="449568"/>
              <a:ext cx="1887370" cy="1242131"/>
            </a:xfrm>
            <a:prstGeom prst="wedgeRoundRectCallout">
              <a:avLst>
                <a:gd name="adj1" fmla="val -49329"/>
                <a:gd name="adj2" fmla="val 64167"/>
                <a:gd name="adj3" fmla="val 16667"/>
              </a:avLst>
            </a:prstGeom>
            <a:solidFill>
              <a:schemeClr val="bg1"/>
            </a:solidFill>
            <a:ln w="38100"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b="1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SUMMER 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Good news </a:t>
              </a:r>
              <a:r>
                <a:rPr lang="en-GB" sz="75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Passing on the Good News of Jesus</a:t>
              </a:r>
              <a:endPara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endParaRPr lang="en-GB" sz="75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Friends</a:t>
              </a:r>
              <a:r>
                <a:rPr lang="en-GB" sz="750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– Friends of Jesus </a:t>
              </a:r>
            </a:p>
            <a:p>
              <a:endParaRPr lang="en-GB" sz="75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GB" sz="750" u="sng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Our World </a:t>
              </a:r>
              <a:r>
                <a:rPr lang="en-GB" sz="75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God’s wonderful world </a:t>
              </a:r>
              <a:endParaRPr lang="en-GB" sz="75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pic>
          <p:nvPicPr>
            <p:cNvPr id="92" name="Picture 3" descr="Logo2-01">
              <a:extLst>
                <a:ext uri="{FF2B5EF4-FFF2-40B4-BE49-F238E27FC236}">
                  <a16:creationId xmlns:a16="http://schemas.microsoft.com/office/drawing/2014/main" id="{03EE3557-F139-0814-7E88-34BC2A9214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1299" y="-85519"/>
              <a:ext cx="1026157" cy="922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4" name="Group 33"/>
            <p:cNvGrpSpPr/>
            <p:nvPr/>
          </p:nvGrpSpPr>
          <p:grpSpPr>
            <a:xfrm>
              <a:off x="122811" y="2734103"/>
              <a:ext cx="1536429" cy="846708"/>
              <a:chOff x="1513463" y="969467"/>
              <a:chExt cx="5938262" cy="4242613"/>
            </a:xfrm>
          </p:grpSpPr>
          <p:pic>
            <p:nvPicPr>
              <p:cNvPr id="35" name="Picture 4" descr="Diversion right road sign - Road Traffic – Temporary Warning &gt; Diversion -  We Do Safety Signs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13463" y="969467"/>
                <a:ext cx="5938262" cy="42426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6" name="Rectangle 35"/>
              <p:cNvSpPr/>
              <p:nvPr/>
            </p:nvSpPr>
            <p:spPr>
              <a:xfrm>
                <a:off x="1941868" y="1293220"/>
                <a:ext cx="4898572" cy="1254035"/>
              </a:xfrm>
              <a:prstGeom prst="rect">
                <a:avLst/>
              </a:prstGeom>
              <a:solidFill>
                <a:srgbClr val="F8F200"/>
              </a:solidFill>
              <a:ln>
                <a:solidFill>
                  <a:srgbClr val="F8F2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b="1" dirty="0">
                    <a:solidFill>
                      <a:schemeClr val="tx1"/>
                    </a:solidFill>
                  </a:rPr>
                  <a:t>YEAR B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32628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6BC066BAD090459AB9620F5C76B29E" ma:contentTypeVersion="13" ma:contentTypeDescription="Create a new document." ma:contentTypeScope="" ma:versionID="baf1faee54b33e510d8ed0d854e533bd">
  <xsd:schema xmlns:xsd="http://www.w3.org/2001/XMLSchema" xmlns:xs="http://www.w3.org/2001/XMLSchema" xmlns:p="http://schemas.microsoft.com/office/2006/metadata/properties" xmlns:ns2="f2cd5f17-c5fb-4120-8545-7899069bcafc" xmlns:ns3="c6803540-bd73-4104-bd77-766fc1f62545" targetNamespace="http://schemas.microsoft.com/office/2006/metadata/properties" ma:root="true" ma:fieldsID="4f2c597b116bf68172825909c0eec64d" ns2:_="" ns3:_="">
    <xsd:import namespace="f2cd5f17-c5fb-4120-8545-7899069bcafc"/>
    <xsd:import namespace="c6803540-bd73-4104-bd77-766fc1f625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cd5f17-c5fb-4120-8545-7899069bca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0dc06298-3cf8-40a3-bce1-addf00d2a9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803540-bd73-4104-bd77-766fc1f62545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33a89f40-93eb-40ba-9fa0-c513cf889d45}" ma:internalName="TaxCatchAll" ma:showField="CatchAllData" ma:web="c6803540-bd73-4104-bd77-766fc1f625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6803540-bd73-4104-bd77-766fc1f62545" xsi:nil="true"/>
    <lcf76f155ced4ddcb4097134ff3c332f xmlns="f2cd5f17-c5fb-4120-8545-7899069bcaf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06214C7-E578-4CE5-AE00-29A6943D0E73}"/>
</file>

<file path=customXml/itemProps2.xml><?xml version="1.0" encoding="utf-8"?>
<ds:datastoreItem xmlns:ds="http://schemas.openxmlformats.org/officeDocument/2006/customXml" ds:itemID="{6286C4D2-78D6-4CFB-8698-729A433F439D}"/>
</file>

<file path=customXml/itemProps3.xml><?xml version="1.0" encoding="utf-8"?>
<ds:datastoreItem xmlns:ds="http://schemas.openxmlformats.org/officeDocument/2006/customXml" ds:itemID="{6845FC3C-840D-41B9-89E7-438FAA85AA5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1817</TotalTime>
  <Words>630</Words>
  <Application>Microsoft Office PowerPoint</Application>
  <PresentationFormat>On-screen Show (4:3)</PresentationFormat>
  <Paragraphs>174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Stevenson</dc:creator>
  <cp:lastModifiedBy>Caitriona ODonnell</cp:lastModifiedBy>
  <cp:revision>44</cp:revision>
  <dcterms:created xsi:type="dcterms:W3CDTF">2022-01-19T14:57:11Z</dcterms:created>
  <dcterms:modified xsi:type="dcterms:W3CDTF">2023-04-19T13:52:40Z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0x010100216BC066BAD090459AB9620F5C76B29E</vt:lpwstr>
  </property>
  <property fmtid="{D5CDD505-2E9C-101B-9397-08002B2CF9AE}" pid="3" name="Order">
    <vt:r8>14000</vt:r8>
  </property>
</Properties>
</file>