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8" r:id="rId4"/>
    <p:sldId id="258" r:id="rId5"/>
    <p:sldId id="267" r:id="rId6"/>
    <p:sldId id="263" r:id="rId7"/>
    <p:sldId id="264" r:id="rId8"/>
    <p:sldId id="266" r:id="rId9"/>
    <p:sldId id="265" r:id="rId10"/>
    <p:sldId id="269" r:id="rId11"/>
    <p:sldId id="270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60" r:id="rId20"/>
    <p:sldId id="282" r:id="rId21"/>
    <p:sldId id="259" r:id="rId22"/>
    <p:sldId id="277" r:id="rId23"/>
    <p:sldId id="283" r:id="rId24"/>
    <p:sldId id="284" r:id="rId25"/>
    <p:sldId id="261" r:id="rId26"/>
    <p:sldId id="262" r:id="rId27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8C289CC-9613-44CF-97BB-6DC50189A596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1F5B83-F998-4356-8237-BE53029C0A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64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9CC-9613-44CF-97BB-6DC50189A596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5B83-F998-4356-8237-BE53029C0A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0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9CC-9613-44CF-97BB-6DC50189A596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5B83-F998-4356-8237-BE53029C0A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47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9CC-9613-44CF-97BB-6DC50189A596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5B83-F998-4356-8237-BE53029C0A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64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8C289CC-9613-44CF-97BB-6DC50189A596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6D1F5B83-F998-4356-8237-BE53029C0A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960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9CC-9613-44CF-97BB-6DC50189A596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5B83-F998-4356-8237-BE53029C0A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4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9CC-9613-44CF-97BB-6DC50189A596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5B83-F998-4356-8237-BE53029C0A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10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9CC-9613-44CF-97BB-6DC50189A596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5B83-F998-4356-8237-BE53029C0A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88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9CC-9613-44CF-97BB-6DC50189A596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5B83-F998-4356-8237-BE53029C0A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9CC-9613-44CF-97BB-6DC50189A596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1F5B83-F998-4356-8237-BE53029C0A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373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8C289CC-9613-44CF-97BB-6DC50189A596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1F5B83-F998-4356-8237-BE53029C0A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811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C289CC-9613-44CF-97BB-6DC50189A596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1F5B83-F998-4356-8237-BE53029C0A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5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tbernadettesrcprimary.org.uk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760" y="2060848"/>
            <a:ext cx="6335053" cy="1828090"/>
          </a:xfrm>
        </p:spPr>
        <p:txBody>
          <a:bodyPr>
            <a:noAutofit/>
          </a:bodyPr>
          <a:lstStyle/>
          <a:p>
            <a:r>
              <a:rPr lang="en-GB" sz="6000" b="1" cap="none" dirty="0">
                <a:solidFill>
                  <a:schemeClr val="tx1"/>
                </a:solidFill>
                <a:latin typeface="KG Who Tells Your Story" pitchFamily="2" charset="0"/>
              </a:rPr>
              <a:t>Meet the Teacher</a:t>
            </a:r>
            <a:br>
              <a:rPr lang="en-GB" sz="6000" b="1" cap="none" dirty="0">
                <a:solidFill>
                  <a:schemeClr val="tx1"/>
                </a:solidFill>
                <a:latin typeface="Michella Garden" pitchFamily="50" charset="0"/>
              </a:rPr>
            </a:br>
            <a:r>
              <a:rPr lang="en-GB" sz="6000" cap="none" dirty="0">
                <a:solidFill>
                  <a:schemeClr val="accent2"/>
                </a:solidFill>
                <a:latin typeface="Love" pitchFamily="50" charset="0"/>
              </a:rPr>
              <a:t>Mrs O’Donnell</a:t>
            </a:r>
            <a:endParaRPr lang="en-GB" sz="6000" dirty="0">
              <a:solidFill>
                <a:schemeClr val="accent2"/>
              </a:solidFill>
              <a:latin typeface="Love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627" y="3917903"/>
            <a:ext cx="6219717" cy="1524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4"/>
                </a:solidFill>
                <a:latin typeface="KG Who Tells Your Story" pitchFamily="2" charset="0"/>
              </a:rPr>
              <a:t>Year 3/4 2023-24</a:t>
            </a:r>
          </a:p>
        </p:txBody>
      </p:sp>
      <p:pic>
        <p:nvPicPr>
          <p:cNvPr id="4" name="Picture 4" descr="Black Heart Png - Black Heart Clipart Transparent Emoji,Black Heart Emoji  Png - free transparent emoji - emojipng.com">
            <a:extLst>
              <a:ext uri="{FF2B5EF4-FFF2-40B4-BE49-F238E27FC236}">
                <a16:creationId xmlns:a16="http://schemas.microsoft.com/office/drawing/2014/main" id="{19780A27-75EB-45B1-A995-614606CA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56" b="89841" l="10000" r="90778">
                        <a14:foregroundMark x1="46667" y1="35129" x2="46667" y2="35129"/>
                        <a14:foregroundMark x1="23333" y1="9425" x2="23333" y2="9425"/>
                        <a14:foregroundMark x1="18222" y1="8078" x2="18222" y2="8078"/>
                        <a14:foregroundMark x1="90778" y1="25826" x2="90778" y2="25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57" y="1293411"/>
            <a:ext cx="586085" cy="53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5231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9021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2"/>
                </a:solidFill>
                <a:latin typeface="KG Who Tells Your Story" pitchFamily="2" charset="0"/>
              </a:rPr>
              <a:t>Subtraction of 3-digit numbers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61" y="1916832"/>
            <a:ext cx="5799471" cy="4108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949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9021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2"/>
                </a:solidFill>
                <a:latin typeface="KG Who Tells Your Story" pitchFamily="2" charset="0"/>
              </a:rPr>
              <a:t>Subtraction of 4-digit numbers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50" y="1413698"/>
            <a:ext cx="5874094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475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212976"/>
            <a:ext cx="83529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Love" pitchFamily="50" charset="0"/>
              </a:rPr>
              <a:t>Important skills:</a:t>
            </a:r>
          </a:p>
          <a:p>
            <a:endParaRPr lang="en-GB" sz="2400" b="1" u="sng" dirty="0">
              <a:solidFill>
                <a:schemeClr val="tx2"/>
              </a:solidFill>
              <a:latin typeface="Twinkl Cursive Looped" panose="02000000000000000000" pitchFamily="2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2"/>
                </a:solidFill>
                <a:latin typeface="Twinkl Cursive Looped" panose="02000000000000000000" pitchFamily="2" charset="0"/>
              </a:rPr>
              <a:t>Always write the biggest number first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2"/>
                </a:solidFill>
                <a:latin typeface="Twinkl Cursive Looped" panose="02000000000000000000" pitchFamily="2" charset="0"/>
              </a:rPr>
              <a:t>Line up numbers correctly (THTO place)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2"/>
                </a:solidFill>
                <a:latin typeface="Twinkl Cursive Looped" panose="02000000000000000000" pitchFamily="2" charset="0"/>
              </a:rPr>
              <a:t>Always start with the ones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2"/>
                </a:solidFill>
                <a:latin typeface="Twinkl Cursive Looped" panose="02000000000000000000" pitchFamily="2" charset="0"/>
              </a:rPr>
              <a:t>Exchange ten from the left if top number is smaller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2"/>
                </a:solidFill>
                <a:latin typeface="Twinkl Cursive Looped" panose="02000000000000000000" pitchFamily="2" charset="0"/>
              </a:rPr>
              <a:t>Remember to cross out and rename the digit on the left</a:t>
            </a:r>
            <a:endParaRPr lang="en-GB" sz="2400" b="1" dirty="0">
              <a:solidFill>
                <a:schemeClr val="tx2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68" y="764704"/>
            <a:ext cx="3305287" cy="227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0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2"/>
                </a:solidFill>
                <a:latin typeface="KG Who Tells Your Story" pitchFamily="2" charset="0"/>
              </a:rPr>
              <a:t>Using the Grid Method </a:t>
            </a:r>
          </a:p>
          <a:p>
            <a:pPr algn="ctr"/>
            <a:r>
              <a:rPr lang="en-GB" sz="3200" b="1" dirty="0">
                <a:latin typeface="Twinkl Cursive Looped" panose="02000000000000000000" pitchFamily="2" charset="0"/>
              </a:rPr>
              <a:t>(TO x O)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65207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226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9037" y="590212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2"/>
                </a:solidFill>
                <a:latin typeface="KG Who Tells Your Story" pitchFamily="2" charset="0"/>
              </a:rPr>
              <a:t>Using the Grid Method </a:t>
            </a:r>
          </a:p>
          <a:p>
            <a:pPr algn="ctr"/>
            <a:r>
              <a:rPr lang="en-GB" sz="2400" b="1" dirty="0">
                <a:latin typeface="Twinkl Cursive Looped" panose="02000000000000000000" pitchFamily="2" charset="0"/>
              </a:rPr>
              <a:t>(HTO x O)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679427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975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140968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Love" pitchFamily="50" charset="0"/>
              </a:rPr>
              <a:t>Important skills:</a:t>
            </a:r>
          </a:p>
          <a:p>
            <a:endParaRPr lang="en-GB" sz="2400" dirty="0">
              <a:solidFill>
                <a:schemeClr val="tx2"/>
              </a:solidFill>
              <a:latin typeface="SassoonCRInfantMedium" panose="00000500000000000000" pitchFamily="2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tx2"/>
                </a:solidFill>
                <a:latin typeface="Twinkl Cursive Looped" panose="02000000000000000000" pitchFamily="2" charset="0"/>
              </a:rPr>
              <a:t>Partition the number into hundreds, tens and ones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tx2"/>
                </a:solidFill>
                <a:latin typeface="Twinkl Cursive Looped" panose="02000000000000000000" pitchFamily="2" charset="0"/>
              </a:rPr>
              <a:t>The multiplier always goes on the left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tx2"/>
                </a:solidFill>
                <a:latin typeface="Twinkl Cursive Looped" panose="02000000000000000000" pitchFamily="2" charset="0"/>
              </a:rPr>
              <a:t>Write down each total and then add them together</a:t>
            </a:r>
            <a:r>
              <a:rPr lang="en-GB" sz="2000" dirty="0">
                <a:solidFill>
                  <a:schemeClr val="accent6"/>
                </a:solidFill>
                <a:latin typeface="SassoonCRInfantMedium" panose="00000500000000000000" pitchFamily="2" charset="0"/>
              </a:rPr>
              <a:t>.</a:t>
            </a:r>
            <a:endParaRPr lang="en-GB" sz="2000" b="1" dirty="0">
              <a:solidFill>
                <a:schemeClr val="accent6"/>
              </a:solidFill>
              <a:latin typeface="SassoonCRInfantMedium" panose="00000500000000000000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355838" cy="225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07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0085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/>
                </a:solidFill>
                <a:latin typeface="KG Who Tells Your Story" pitchFamily="2" charset="0"/>
              </a:rPr>
              <a:t>Short Division (without remainders) </a:t>
            </a:r>
          </a:p>
          <a:p>
            <a:pPr algn="ctr"/>
            <a:r>
              <a:rPr lang="en-GB" sz="2400" b="1" dirty="0">
                <a:latin typeface="Twinkl Cursive Looped" panose="02000000000000000000" pitchFamily="2" charset="0"/>
              </a:rPr>
              <a:t>Dividing 3-digits by a single digit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544616" cy="4152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7830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739" y="548680"/>
            <a:ext cx="820891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2"/>
                </a:solidFill>
                <a:latin typeface="KG Who Tells Your Story" pitchFamily="2" charset="0"/>
              </a:rPr>
              <a:t>Short Division (with remainders) </a:t>
            </a:r>
          </a:p>
          <a:p>
            <a:pPr algn="ctr"/>
            <a:endParaRPr lang="en-GB" sz="700" b="1" dirty="0">
              <a:latin typeface="KG WhY YoU GoTtA Be So MeAn" panose="02000506000000020004" pitchFamily="2" charset="0"/>
            </a:endParaRPr>
          </a:p>
          <a:p>
            <a:pPr algn="ctr"/>
            <a:r>
              <a:rPr lang="en-GB" sz="2400" b="1" dirty="0">
                <a:latin typeface="Twinkl Cursive Looped" panose="02000000000000000000" pitchFamily="2" charset="0"/>
              </a:rPr>
              <a:t>Dividing 2-digits by a single digit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943015" cy="3980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993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068960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Love" pitchFamily="50" charset="0"/>
              </a:rPr>
              <a:t>Important skills:</a:t>
            </a:r>
          </a:p>
          <a:p>
            <a:endParaRPr lang="en-GB" sz="2800" b="1" dirty="0">
              <a:solidFill>
                <a:schemeClr val="tx2"/>
              </a:solidFill>
              <a:latin typeface="Twinkl Cursive Looped" panose="02000000000000000000" pitchFamily="2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tx2"/>
                </a:solidFill>
                <a:latin typeface="Twinkl Cursive Looped" panose="02000000000000000000" pitchFamily="2" charset="0"/>
              </a:rPr>
              <a:t>Known as bus stop division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tx2"/>
                </a:solidFill>
                <a:latin typeface="Twinkl Cursive Looped" panose="02000000000000000000" pitchFamily="2" charset="0"/>
              </a:rPr>
              <a:t>The divisor always goes on the left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tx2"/>
                </a:solidFill>
                <a:latin typeface="Twinkl Cursive Looped" panose="02000000000000000000" pitchFamily="2" charset="0"/>
              </a:rPr>
              <a:t>Always start with the biggest value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tx2"/>
                </a:solidFill>
                <a:latin typeface="Twinkl Cursive Looped" panose="02000000000000000000" pitchFamily="2" charset="0"/>
              </a:rPr>
              <a:t>Times tables knowledge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tx2"/>
                </a:solidFill>
                <a:latin typeface="Twinkl Cursive Looped" panose="02000000000000000000" pitchFamily="2" charset="0"/>
              </a:rPr>
              <a:t>Write down the amount remaining</a:t>
            </a:r>
            <a:r>
              <a:rPr lang="en-GB" sz="2000" dirty="0">
                <a:solidFill>
                  <a:schemeClr val="accent6"/>
                </a:solidFill>
                <a:latin typeface="SassoonCRInfantMedium" panose="00000500000000000000" pitchFamily="2" charset="0"/>
              </a:rPr>
              <a:t>.</a:t>
            </a:r>
            <a:endParaRPr lang="en-GB" sz="2000" b="1" dirty="0">
              <a:solidFill>
                <a:schemeClr val="accent6"/>
              </a:solidFill>
              <a:latin typeface="SassoonCRInfantMedium" panose="00000500000000000000" pitchFamily="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087581" cy="209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021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27" y="235469"/>
            <a:ext cx="6965245" cy="120248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Love" pitchFamily="50" charset="0"/>
              </a:rPr>
              <a:t>Things to remember…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7992888" cy="3960440"/>
          </a:xfrm>
        </p:spPr>
        <p:txBody>
          <a:bodyPr>
            <a:normAutofit fontScale="92500" lnSpcReduction="20000"/>
          </a:bodyPr>
          <a:lstStyle/>
          <a:p>
            <a:pPr marL="571500" indent="-571500" algn="just"/>
            <a:r>
              <a:rPr lang="en-GB" sz="3600" dirty="0">
                <a:latin typeface="Twinkl Cursive Looped" panose="02000000000000000000" pitchFamily="2" charset="0"/>
              </a:rPr>
              <a:t>PE for Year 3/4 will take place on a </a:t>
            </a:r>
            <a:r>
              <a:rPr lang="en-GB" sz="3600" b="1" dirty="0">
                <a:solidFill>
                  <a:schemeClr val="accent2"/>
                </a:solidFill>
                <a:latin typeface="Twinkl Cursive Looped" panose="02000000000000000000" pitchFamily="2" charset="0"/>
              </a:rPr>
              <a:t>Tuesday afternoon. </a:t>
            </a:r>
            <a:r>
              <a:rPr lang="en-GB" sz="3600" dirty="0">
                <a:latin typeface="Twinkl Cursive Looped" panose="02000000000000000000" pitchFamily="2" charset="0"/>
              </a:rPr>
              <a:t>In Autumn 2, it will take place on a </a:t>
            </a:r>
            <a:r>
              <a:rPr lang="en-GB" sz="3600" b="1" dirty="0">
                <a:solidFill>
                  <a:schemeClr val="accent2"/>
                </a:solidFill>
                <a:latin typeface="Twinkl Cursive Looped" panose="02000000000000000000" pitchFamily="2" charset="0"/>
              </a:rPr>
              <a:t>Tuesday and Thursday afternoon. </a:t>
            </a:r>
          </a:p>
          <a:p>
            <a:pPr marL="571500" indent="-571500" algn="just"/>
            <a:r>
              <a:rPr lang="en-GB" sz="3600" dirty="0">
                <a:latin typeface="Twinkl Cursive Looped" panose="02000000000000000000" pitchFamily="2" charset="0"/>
              </a:rPr>
              <a:t>Please ensure that children have a full, correct PE kit and suitable footwear on these days. </a:t>
            </a:r>
          </a:p>
          <a:p>
            <a:pPr marL="571500" indent="-571500" algn="just"/>
            <a:r>
              <a:rPr lang="en-GB" sz="3600" dirty="0">
                <a:latin typeface="Twinkl Cursive Looped" panose="02000000000000000000" pitchFamily="2" charset="0"/>
              </a:rPr>
              <a:t>Spelling tests/times tables test are on a </a:t>
            </a:r>
            <a:r>
              <a:rPr lang="en-GB" sz="3600" b="1" dirty="0">
                <a:solidFill>
                  <a:schemeClr val="accent4"/>
                </a:solidFill>
                <a:latin typeface="Twinkl Cursive Looped" panose="02000000000000000000" pitchFamily="2" charset="0"/>
              </a:rPr>
              <a:t>Friday</a:t>
            </a:r>
            <a:r>
              <a:rPr lang="en-GB" sz="3600" b="1" dirty="0">
                <a:latin typeface="Twinkl Cursive Looped" panose="02000000000000000000" pitchFamily="2" charset="0"/>
              </a:rPr>
              <a:t>.</a:t>
            </a:r>
          </a:p>
          <a:p>
            <a:pPr marL="571500" indent="-571500" algn="just"/>
            <a:endParaRPr lang="en-GB" sz="3600" b="1" dirty="0">
              <a:latin typeface="Twinkl Cursive Looped" panose="02000000000000000000" pitchFamily="2" charset="0"/>
            </a:endParaRPr>
          </a:p>
          <a:p>
            <a:pPr marL="571500" indent="-571500" algn="just"/>
            <a:endParaRPr lang="en-GB" sz="3600" dirty="0">
              <a:latin typeface="SassoonCRInfantMedium" panose="00000500000000000000" pitchFamily="2" charset="0"/>
            </a:endParaRPr>
          </a:p>
          <a:p>
            <a:pPr marL="0" indent="0" algn="just">
              <a:buNone/>
            </a:pPr>
            <a:endParaRPr lang="en-GB" sz="3600" b="1" dirty="0">
              <a:latin typeface="SassoonCRInfantMedium" panose="00000500000000000000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0000500000000000000" pitchFamily="2" charset="0"/>
            </a:endParaRPr>
          </a:p>
        </p:txBody>
      </p:sp>
      <p:pic>
        <p:nvPicPr>
          <p:cNvPr id="4" name="Picture 3" descr="Black Heart Png - Black Heart Clipart Transparent Emoji,Black Heart Emoji  Png - free transparent emoji - emojipng.com">
            <a:extLst>
              <a:ext uri="{FF2B5EF4-FFF2-40B4-BE49-F238E27FC236}">
                <a16:creationId xmlns:a16="http://schemas.microsoft.com/office/drawing/2014/main" id="{BFF32E5C-38A1-4508-8FE1-76AD23539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56" b="89841" l="10000" r="90778">
                        <a14:foregroundMark x1="46667" y1="35129" x2="46667" y2="35129"/>
                        <a14:foregroundMark x1="23333" y1="9425" x2="23333" y2="9425"/>
                        <a14:foregroundMark x1="18222" y1="8078" x2="18222" y2="8078"/>
                        <a14:foregroundMark x1="90778" y1="25826" x2="90778" y2="25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81" y="378110"/>
            <a:ext cx="1429393" cy="12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6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965245" cy="1202485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Love" pitchFamily="50" charset="0"/>
              </a:rPr>
              <a:t>Morning 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75646"/>
            <a:ext cx="8496944" cy="4824536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>
                <a:latin typeface="Twinkl Cursive Looped" panose="02000000000000000000" pitchFamily="2" charset="0"/>
              </a:rPr>
              <a:t>Start the day with prayers and morning challenge</a:t>
            </a:r>
          </a:p>
          <a:p>
            <a:endParaRPr lang="en-GB" sz="2800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Twinkl Cursive Looped" panose="02000000000000000000" pitchFamily="2" charset="0"/>
              </a:rPr>
              <a:t>Register at 8:55am</a:t>
            </a:r>
          </a:p>
          <a:p>
            <a:endParaRPr lang="en-GB" sz="2800" b="1" dirty="0">
              <a:solidFill>
                <a:schemeClr val="bg2">
                  <a:lumMod val="50000"/>
                </a:schemeClr>
              </a:solidFill>
              <a:latin typeface="Twinkl Cursive Looped" panose="02000000000000000000" pitchFamily="2" charset="0"/>
            </a:endParaRPr>
          </a:p>
          <a:p>
            <a:r>
              <a:rPr lang="en-GB" sz="2800" dirty="0">
                <a:latin typeface="Twinkl Cursive Looped" panose="02000000000000000000" pitchFamily="2" charset="0"/>
              </a:rPr>
              <a:t>English – Monday to Thursday </a:t>
            </a:r>
          </a:p>
          <a:p>
            <a:pPr marL="0" indent="0">
              <a:buNone/>
            </a:pPr>
            <a:endParaRPr lang="en-GB" sz="2800" dirty="0">
              <a:latin typeface="Twinkl Cursive Looped" panose="02000000000000000000" pitchFamily="2" charset="0"/>
            </a:endParaRPr>
          </a:p>
          <a:p>
            <a:r>
              <a:rPr lang="en-GB" sz="2800" dirty="0">
                <a:latin typeface="Twinkl Cursive Looped" panose="02000000000000000000" pitchFamily="2" charset="0"/>
              </a:rPr>
              <a:t>Grammar and handwriting practise included into English</a:t>
            </a:r>
          </a:p>
          <a:p>
            <a:pPr marL="0" indent="0">
              <a:buNone/>
            </a:pPr>
            <a:r>
              <a:rPr lang="en-GB" sz="2800" dirty="0">
                <a:latin typeface="Twinkl Cursive Looped" panose="02000000000000000000" pitchFamily="2" charset="0"/>
              </a:rPr>
              <a:t>Lessons</a:t>
            </a:r>
          </a:p>
          <a:p>
            <a:pPr marL="0" indent="0">
              <a:buNone/>
            </a:pPr>
            <a:endParaRPr lang="en-GB" sz="2800" dirty="0">
              <a:latin typeface="Twinkl Cursive Looped" panose="02000000000000000000" pitchFamily="2" charset="0"/>
            </a:endParaRPr>
          </a:p>
          <a:p>
            <a:pPr marL="0" indent="0">
              <a:buNone/>
            </a:pPr>
            <a:r>
              <a:rPr lang="en-GB" sz="2800" dirty="0">
                <a:latin typeface="Twinkl Cursive Looped" panose="02000000000000000000" pitchFamily="2" charset="0"/>
              </a:rPr>
              <a:t>Friday – may be stand alone Grammar lessons if needed</a:t>
            </a:r>
          </a:p>
          <a:p>
            <a:endParaRPr lang="en-GB" sz="2800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Twinkl Cursive Looped" panose="02000000000000000000" pitchFamily="2" charset="0"/>
              </a:rPr>
              <a:t>Break at 10:25am. </a:t>
            </a:r>
          </a:p>
          <a:p>
            <a:endParaRPr lang="en-GB" sz="1100" b="1" dirty="0">
              <a:solidFill>
                <a:schemeClr val="bg2">
                  <a:lumMod val="50000"/>
                </a:schemeClr>
              </a:solidFill>
              <a:latin typeface="SassoonCRInfantMedium" panose="00000500000000000000" pitchFamily="2" charset="0"/>
            </a:endParaRPr>
          </a:p>
          <a:p>
            <a:endParaRPr lang="en-GB" dirty="0"/>
          </a:p>
        </p:txBody>
      </p:sp>
      <p:pic>
        <p:nvPicPr>
          <p:cNvPr id="6" name="Picture 4" descr="Black Heart Png - Black Heart Clipart Transparent Emoji,Black Heart Emoji  Png - free transparent emoji - emojipng.com">
            <a:extLst>
              <a:ext uri="{FF2B5EF4-FFF2-40B4-BE49-F238E27FC236}">
                <a16:creationId xmlns:a16="http://schemas.microsoft.com/office/drawing/2014/main" id="{1E4DE2CD-D1C8-47B7-8BA8-B4DEB94D8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56" b="89841" l="10000" r="90778">
                        <a14:foregroundMark x1="46667" y1="35129" x2="46667" y2="35129"/>
                        <a14:foregroundMark x1="23333" y1="9425" x2="23333" y2="9425"/>
                        <a14:foregroundMark x1="18222" y1="8078" x2="18222" y2="8078"/>
                        <a14:foregroundMark x1="90778" y1="25826" x2="90778" y2="25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81" y="378110"/>
            <a:ext cx="1429393" cy="12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96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11" y="235469"/>
            <a:ext cx="6965245" cy="1202485"/>
          </a:xfrm>
        </p:spPr>
        <p:txBody>
          <a:bodyPr>
            <a:noAutofit/>
          </a:bodyPr>
          <a:lstStyle/>
          <a:p>
            <a:r>
              <a:rPr lang="en-GB" sz="6000" dirty="0">
                <a:latin typeface="Love" pitchFamily="50" charset="0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18287"/>
            <a:ext cx="8640960" cy="420300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GB" sz="3600" dirty="0">
                <a:latin typeface="Twinkl Cursive Looped" panose="02000000000000000000" pitchFamily="2" charset="0"/>
              </a:rPr>
              <a:t>Homework will include:</a:t>
            </a:r>
          </a:p>
          <a:p>
            <a:pPr marL="0" indent="0" algn="just">
              <a:buNone/>
            </a:pPr>
            <a:endParaRPr lang="en-GB" sz="2800" dirty="0">
              <a:latin typeface="Twinkl Cursive Looped" panose="02000000000000000000" pitchFamily="2" charset="0"/>
            </a:endParaRPr>
          </a:p>
          <a:p>
            <a:pPr algn="just"/>
            <a:r>
              <a:rPr lang="en-GB" sz="2800" dirty="0">
                <a:latin typeface="Twinkl Cursive Looped" panose="02000000000000000000" pitchFamily="2" charset="0"/>
              </a:rPr>
              <a:t>A paper copy of the </a:t>
            </a:r>
            <a:r>
              <a:rPr lang="en-GB" sz="2800" dirty="0">
                <a:solidFill>
                  <a:schemeClr val="tx2"/>
                </a:solidFill>
                <a:latin typeface="Twinkl Cursive Looped" panose="02000000000000000000" pitchFamily="2" charset="0"/>
              </a:rPr>
              <a:t>weekly spellings </a:t>
            </a:r>
            <a:r>
              <a:rPr lang="en-GB" sz="2800" dirty="0">
                <a:latin typeface="Twinkl Cursive Looped" panose="02000000000000000000" pitchFamily="2" charset="0"/>
              </a:rPr>
              <a:t>to practise and learn.</a:t>
            </a:r>
          </a:p>
          <a:p>
            <a:pPr algn="just"/>
            <a:r>
              <a:rPr lang="en-GB" sz="2800" dirty="0">
                <a:latin typeface="Twinkl Cursive Looped" panose="02000000000000000000" pitchFamily="2" charset="0"/>
              </a:rPr>
              <a:t> </a:t>
            </a:r>
          </a:p>
          <a:p>
            <a:pPr algn="just"/>
            <a:r>
              <a:rPr lang="en-GB" sz="2800" dirty="0" err="1">
                <a:solidFill>
                  <a:schemeClr val="tx2"/>
                </a:solidFill>
                <a:latin typeface="Twinkl Cursive Looped" panose="02000000000000000000" pitchFamily="2" charset="0"/>
              </a:rPr>
              <a:t>MyMaths</a:t>
            </a:r>
            <a:r>
              <a:rPr lang="en-GB" sz="2800" dirty="0">
                <a:solidFill>
                  <a:schemeClr val="tx2"/>
                </a:solidFill>
                <a:latin typeface="Twinkl Cursive Looped" panose="02000000000000000000" pitchFamily="2" charset="0"/>
              </a:rPr>
              <a:t> assignments </a:t>
            </a:r>
            <a:r>
              <a:rPr lang="en-GB" sz="2800" dirty="0">
                <a:latin typeface="Twinkl Cursive Looped" panose="02000000000000000000" pitchFamily="2" charset="0"/>
              </a:rPr>
              <a:t>– logins are in the journals </a:t>
            </a:r>
          </a:p>
          <a:p>
            <a:pPr algn="just"/>
            <a:endParaRPr lang="en-GB" sz="2800" dirty="0">
              <a:latin typeface="Twinkl Cursive Looped" panose="02000000000000000000" pitchFamily="2" charset="0"/>
            </a:endParaRPr>
          </a:p>
          <a:p>
            <a:pPr algn="just"/>
            <a:r>
              <a:rPr lang="en-GB" sz="2800" dirty="0">
                <a:solidFill>
                  <a:schemeClr val="tx2"/>
                </a:solidFill>
                <a:latin typeface="Twinkl Cursive Looped" panose="02000000000000000000" pitchFamily="2" charset="0"/>
              </a:rPr>
              <a:t>Handwriting practice </a:t>
            </a:r>
            <a:r>
              <a:rPr lang="en-GB" sz="2800" dirty="0">
                <a:latin typeface="Twinkl Cursive Looped" panose="02000000000000000000" pitchFamily="2" charset="0"/>
              </a:rPr>
              <a:t>– a handwriting to sheet to cover some of the week’s learning.</a:t>
            </a:r>
          </a:p>
          <a:p>
            <a:pPr algn="just"/>
            <a:endParaRPr lang="en-GB" sz="2800" dirty="0">
              <a:latin typeface="Twinkl Cursive Looped" panose="02000000000000000000" pitchFamily="2" charset="0"/>
            </a:endParaRPr>
          </a:p>
          <a:p>
            <a:pPr marL="0" indent="0" algn="just">
              <a:buNone/>
            </a:pPr>
            <a:endParaRPr lang="en-GB" sz="2800" dirty="0">
              <a:latin typeface="Twinkl Cursive Looped" panose="02000000000000000000" pitchFamily="2" charset="0"/>
            </a:endParaRPr>
          </a:p>
          <a:p>
            <a:pPr marL="0" indent="0" algn="just">
              <a:buNone/>
            </a:pPr>
            <a:endParaRPr lang="en-GB" sz="2800" dirty="0">
              <a:latin typeface="Twinkl Cursive Looped" panose="02000000000000000000" pitchFamily="2" charset="0"/>
            </a:endParaRPr>
          </a:p>
          <a:p>
            <a:pPr marL="571500" indent="-571500" algn="just"/>
            <a:endParaRPr lang="en-GB" sz="3600" dirty="0">
              <a:latin typeface="SassoonCRInfantMedium" panose="00000500000000000000" pitchFamily="2" charset="0"/>
            </a:endParaRPr>
          </a:p>
          <a:p>
            <a:pPr marL="0" indent="0" algn="just">
              <a:buNone/>
            </a:pPr>
            <a:endParaRPr lang="en-GB" sz="3600" b="1" dirty="0">
              <a:latin typeface="SassoonCRInfantMedium" panose="00000500000000000000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0000500000000000000" pitchFamily="2" charset="0"/>
            </a:endParaRPr>
          </a:p>
        </p:txBody>
      </p:sp>
      <p:pic>
        <p:nvPicPr>
          <p:cNvPr id="4" name="Picture 3" descr="Black Heart Png - Black Heart Clipart Transparent Emoji,Black Heart Emoji  Png - free transparent emoji - emojipng.com">
            <a:extLst>
              <a:ext uri="{FF2B5EF4-FFF2-40B4-BE49-F238E27FC236}">
                <a16:creationId xmlns:a16="http://schemas.microsoft.com/office/drawing/2014/main" id="{BFF32E5C-38A1-4508-8FE1-76AD23539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56" b="89841" l="10000" r="90778">
                        <a14:foregroundMark x1="46667" y1="35129" x2="46667" y2="35129"/>
                        <a14:foregroundMark x1="23333" y1="9425" x2="23333" y2="9425"/>
                        <a14:foregroundMark x1="18222" y1="8078" x2="18222" y2="8078"/>
                        <a14:foregroundMark x1="90778" y1="25826" x2="90778" y2="25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81" y="378110"/>
            <a:ext cx="1429393" cy="12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058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8904"/>
            <a:ext cx="7680960" cy="13716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Love" pitchFamily="50" charset="0"/>
              </a:rPr>
              <a:t>Reading / Journals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49710"/>
            <a:ext cx="7920880" cy="4343586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GB" sz="2400" dirty="0">
                <a:latin typeface="Twinkl Cursive Looped" panose="02000000000000000000" pitchFamily="2" charset="0"/>
              </a:rPr>
              <a:t>Please ensure children are reading daily for at least 15 minutes. </a:t>
            </a:r>
          </a:p>
          <a:p>
            <a:pPr marL="285750" indent="-285750"/>
            <a:endParaRPr lang="en-GB" sz="2400" dirty="0">
              <a:latin typeface="Twinkl Cursive Looped" panose="02000000000000000000" pitchFamily="2" charset="0"/>
            </a:endParaRPr>
          </a:p>
          <a:p>
            <a:pPr marL="285750" indent="-285750"/>
            <a:r>
              <a:rPr lang="en-GB" sz="2400" dirty="0">
                <a:latin typeface="Twinkl Cursive Looped" panose="02000000000000000000" pitchFamily="2" charset="0"/>
              </a:rPr>
              <a:t>Children will be sent home with 2 paper books</a:t>
            </a:r>
          </a:p>
          <a:p>
            <a:pPr marL="285750" indent="-285750"/>
            <a:endParaRPr lang="en-GB" sz="2400" dirty="0">
              <a:latin typeface="Twinkl Cursive Looped" panose="02000000000000000000" pitchFamily="2" charset="0"/>
            </a:endParaRPr>
          </a:p>
          <a:p>
            <a:pPr marL="285750" indent="-285750"/>
            <a:r>
              <a:rPr lang="en-GB" sz="2400" dirty="0">
                <a:latin typeface="Twinkl Cursive Looped" panose="02000000000000000000" pitchFamily="2" charset="0"/>
              </a:rPr>
              <a:t>Please also ensure journals are signed as they will be checked daily – rewards given</a:t>
            </a:r>
          </a:p>
          <a:p>
            <a:pPr marL="285750" indent="-285750"/>
            <a:endParaRPr lang="en-GB" sz="2400" dirty="0">
              <a:latin typeface="Twinkl Cursive Looped" panose="02000000000000000000" pitchFamily="2" charset="0"/>
            </a:endParaRPr>
          </a:p>
          <a:p>
            <a:pPr marL="285750" indent="-285750"/>
            <a:r>
              <a:rPr lang="en-GB" sz="2400" dirty="0">
                <a:latin typeface="Twinkl Cursive Looped" panose="02000000000000000000" pitchFamily="2" charset="0"/>
              </a:rPr>
              <a:t>Any communication can be written in journals – please let the children know too if you can </a:t>
            </a:r>
            <a:r>
              <a:rPr lang="en-GB" sz="2400" dirty="0">
                <a:latin typeface="Twinkl Cursive Looped" panose="02000000000000000000" pitchFamily="2" charset="0"/>
                <a:sym typeface="Wingdings" panose="05000000000000000000" pitchFamily="2" charset="2"/>
              </a:rPr>
              <a:t> </a:t>
            </a:r>
            <a:endParaRPr lang="en-GB" sz="2400" dirty="0">
              <a:latin typeface="Twinkl Cursive Looped" panose="02000000000000000000" pitchFamily="2" charset="0"/>
            </a:endParaRPr>
          </a:p>
        </p:txBody>
      </p:sp>
      <p:pic>
        <p:nvPicPr>
          <p:cNvPr id="4" name="Picture 3" descr="Black Heart Png - Black Heart Clipart Transparent Emoji,Black Heart Emoji  Png - free transparent emoji - emojipng.com">
            <a:extLst>
              <a:ext uri="{FF2B5EF4-FFF2-40B4-BE49-F238E27FC236}">
                <a16:creationId xmlns:a16="http://schemas.microsoft.com/office/drawing/2014/main" id="{515D8FC8-FAD4-4ED2-8FB6-C3839C058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56" b="89841" l="10000" r="90778">
                        <a14:foregroundMark x1="46667" y1="35129" x2="46667" y2="35129"/>
                        <a14:foregroundMark x1="23333" y1="9425" x2="23333" y2="9425"/>
                        <a14:foregroundMark x1="18222" y1="8078" x2="18222" y2="8078"/>
                        <a14:foregroundMark x1="90778" y1="25826" x2="90778" y2="25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81" y="378110"/>
            <a:ext cx="1429393" cy="12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62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2522"/>
            <a:ext cx="6965245" cy="1202485"/>
          </a:xfrm>
        </p:spPr>
        <p:txBody>
          <a:bodyPr/>
          <a:lstStyle/>
          <a:p>
            <a:r>
              <a:rPr lang="en-GB" sz="6000" dirty="0">
                <a:latin typeface="Love" pitchFamily="50" charset="0"/>
              </a:rPr>
              <a:t>Rewards</a:t>
            </a:r>
            <a:endParaRPr lang="en-GB" dirty="0">
              <a:latin typeface="Love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24" y="1772816"/>
            <a:ext cx="8518550" cy="3528392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GB" sz="2800" dirty="0">
                <a:latin typeface="Twinkl Cursive Looped" panose="02000000000000000000" pitchFamily="2" charset="0"/>
              </a:rPr>
              <a:t>Table Points</a:t>
            </a:r>
          </a:p>
          <a:p>
            <a:pPr marL="0" indent="0">
              <a:buNone/>
            </a:pPr>
            <a:endParaRPr lang="en-GB" sz="2800" dirty="0">
              <a:latin typeface="Twinkl Cursive Looped" panose="02000000000000000000" pitchFamily="2" charset="0"/>
            </a:endParaRPr>
          </a:p>
          <a:p>
            <a:pPr marL="285750" indent="-285750"/>
            <a:r>
              <a:rPr lang="en-GB" sz="2800" dirty="0">
                <a:latin typeface="Twinkl Cursive Looped" panose="02000000000000000000" pitchFamily="2" charset="0"/>
              </a:rPr>
              <a:t>House points</a:t>
            </a:r>
          </a:p>
          <a:p>
            <a:pPr marL="285750" indent="-285750"/>
            <a:endParaRPr lang="en-GB" sz="2800" dirty="0">
              <a:latin typeface="Twinkl Cursive Looped" panose="02000000000000000000" pitchFamily="2" charset="0"/>
            </a:endParaRPr>
          </a:p>
          <a:p>
            <a:pPr marL="285750" indent="-285750"/>
            <a:r>
              <a:rPr lang="en-GB" sz="2800" dirty="0">
                <a:latin typeface="Twinkl Cursive Looped" panose="02000000000000000000" pitchFamily="2" charset="0"/>
              </a:rPr>
              <a:t>Raffle Tickets</a:t>
            </a:r>
          </a:p>
          <a:p>
            <a:pPr marL="0" indent="0">
              <a:buNone/>
            </a:pPr>
            <a:endParaRPr lang="en-GB" sz="2800" dirty="0">
              <a:latin typeface="Twinkl Cursive Looped" panose="02000000000000000000" pitchFamily="2" charset="0"/>
            </a:endParaRPr>
          </a:p>
          <a:p>
            <a:pPr marL="285750" indent="-285750"/>
            <a:r>
              <a:rPr lang="en-GB" sz="2800" dirty="0">
                <a:latin typeface="Twinkl Cursive Looped" panose="02000000000000000000" pitchFamily="2" charset="0"/>
              </a:rPr>
              <a:t>Comfy cushions </a:t>
            </a:r>
          </a:p>
          <a:p>
            <a:pPr marL="285750" indent="-285750"/>
            <a:endParaRPr lang="en-GB" sz="2800" dirty="0">
              <a:latin typeface="Twinkl Cursive Looped" panose="02000000000000000000" pitchFamily="2" charset="0"/>
            </a:endParaRPr>
          </a:p>
          <a:p>
            <a:pPr marL="285750" indent="-285750"/>
            <a:endParaRPr lang="en-GB" dirty="0">
              <a:latin typeface="SassoonCRInfantMedium" panose="00000500000000000000" pitchFamily="2" charset="0"/>
            </a:endParaRPr>
          </a:p>
          <a:p>
            <a:pPr marL="285750" indent="-285750"/>
            <a:endParaRPr lang="en-GB" dirty="0">
              <a:latin typeface="SassoonCRInfantMedium" panose="00000500000000000000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0000500000000000000" pitchFamily="2" charset="0"/>
            </a:endParaRPr>
          </a:p>
          <a:p>
            <a:pPr marL="285750" indent="-285750"/>
            <a:endParaRPr lang="en-GB" dirty="0">
              <a:latin typeface="SassoonCRInfantMedium" panose="00000500000000000000" pitchFamily="2" charset="0"/>
            </a:endParaRPr>
          </a:p>
          <a:p>
            <a:pPr marL="285750" indent="-285750"/>
            <a:endParaRPr lang="en-GB" dirty="0">
              <a:latin typeface="SassoonCRInfantMedium" panose="00000500000000000000" pitchFamily="2" charset="0"/>
            </a:endParaRPr>
          </a:p>
        </p:txBody>
      </p:sp>
      <p:pic>
        <p:nvPicPr>
          <p:cNvPr id="4" name="Picture 3" descr="Black Heart Png - Black Heart Clipart Transparent Emoji,Black Heart Emoji  Png - free transparent emoji - emojipng.com">
            <a:extLst>
              <a:ext uri="{FF2B5EF4-FFF2-40B4-BE49-F238E27FC236}">
                <a16:creationId xmlns:a16="http://schemas.microsoft.com/office/drawing/2014/main" id="{1F3CD305-69AA-4A8C-9B80-009EA53E7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56" b="89841" l="10000" r="90778">
                        <a14:foregroundMark x1="46667" y1="35129" x2="46667" y2="35129"/>
                        <a14:foregroundMark x1="23333" y1="9425" x2="23333" y2="9425"/>
                        <a14:foregroundMark x1="18222" y1="8078" x2="18222" y2="8078"/>
                        <a14:foregroundMark x1="90778" y1="25826" x2="90778" y2="25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81" y="378110"/>
            <a:ext cx="1429393" cy="12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58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9A6B-EB36-066A-DDE5-1341B18B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212976"/>
            <a:ext cx="7680960" cy="1656184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Sacramental Programme -  </a:t>
            </a:r>
            <a:br>
              <a:rPr lang="en-GB" b="1" u="sng" dirty="0"/>
            </a:br>
            <a:r>
              <a:rPr lang="en-GB" b="1" u="sng" dirty="0"/>
              <a:t>Y3 Children</a:t>
            </a:r>
            <a:br>
              <a:rPr lang="en-GB" dirty="0"/>
            </a:br>
            <a:br>
              <a:rPr lang="en-GB" dirty="0"/>
            </a:br>
            <a:r>
              <a:rPr lang="en-GB" sz="3100" dirty="0"/>
              <a:t>First Reconciliation -  during Lent time</a:t>
            </a:r>
            <a:br>
              <a:rPr lang="en-GB" sz="3100" dirty="0"/>
            </a:br>
            <a:br>
              <a:rPr lang="en-GB" sz="3100" dirty="0"/>
            </a:br>
            <a:r>
              <a:rPr lang="en-GB" sz="3100" dirty="0"/>
              <a:t>Holy Communion -  May/June</a:t>
            </a: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r>
              <a:rPr lang="en-GB" sz="3100" dirty="0"/>
              <a:t>Dates and more information coming soon…</a:t>
            </a: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2000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1A68B1-0A37-25DF-55F6-9FAB71D67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332656"/>
            <a:ext cx="143268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93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BA569-DE57-1DB5-0A3F-AE1641FA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76672"/>
            <a:ext cx="7680960" cy="56166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5100" b="1" u="sng" dirty="0"/>
              <a:t>Multiplication Tables Check (MTC)</a:t>
            </a:r>
          </a:p>
          <a:p>
            <a:pPr marL="0" indent="0">
              <a:buNone/>
            </a:pPr>
            <a:r>
              <a:rPr lang="en-GB" sz="4500" b="1" dirty="0"/>
              <a:t>Year 4 Children</a:t>
            </a:r>
          </a:p>
          <a:p>
            <a:pPr marL="0" indent="0">
              <a:buNone/>
            </a:pPr>
            <a:endParaRPr lang="en-GB" sz="2900" b="1" dirty="0"/>
          </a:p>
          <a:p>
            <a:r>
              <a:rPr lang="en-GB" sz="3600" dirty="0"/>
              <a:t>Beginning of June –  3 week period</a:t>
            </a:r>
          </a:p>
          <a:p>
            <a:r>
              <a:rPr lang="en-GB" sz="3600" dirty="0"/>
              <a:t>This is to identify pupils who have not yet mastered their times tables  - additional support can be provided. </a:t>
            </a:r>
          </a:p>
          <a:p>
            <a:r>
              <a:rPr lang="en-GB" sz="3600" dirty="0"/>
              <a:t>The children will be given 25 questions and they need to answer them in 6 seconds. </a:t>
            </a:r>
          </a:p>
          <a:p>
            <a:r>
              <a:rPr lang="en-GB" sz="3600" dirty="0"/>
              <a:t>We do a lot of work on them up to the point of the check</a:t>
            </a:r>
          </a:p>
          <a:p>
            <a:r>
              <a:rPr lang="en-GB" sz="3600" dirty="0"/>
              <a:t>Knowing </a:t>
            </a:r>
            <a:r>
              <a:rPr lang="en-GB" sz="3600" dirty="0" err="1"/>
              <a:t>timestables</a:t>
            </a:r>
            <a:r>
              <a:rPr lang="en-GB" sz="3600" dirty="0"/>
              <a:t> will make maths in Year 4 easier and help you to be ready for Year 5 next year.</a:t>
            </a:r>
          </a:p>
          <a:p>
            <a:r>
              <a:rPr lang="en-GB" sz="3600" dirty="0"/>
              <a:t>Please support and practise at home -  thank you!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44344D-1F11-CC67-8BBD-83948D636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178" y="332656"/>
            <a:ext cx="143268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27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581433" cy="1387282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Love" pitchFamily="50" charset="0"/>
              </a:rPr>
              <a:t>And finally…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01" y="1887368"/>
            <a:ext cx="8560367" cy="473339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winkl Cursive Looped" panose="02000000000000000000" pitchFamily="2" charset="0"/>
              </a:rPr>
              <a:t>Parent helpers are always much appreciated </a:t>
            </a:r>
            <a:r>
              <a:rPr lang="en-GB" sz="2400" dirty="0">
                <a:latin typeface="Twinkl Cursive Looped" panose="02000000000000000000" pitchFamily="2" charset="0"/>
                <a:sym typeface="Wingdings" panose="05000000000000000000" pitchFamily="2" charset="2"/>
              </a:rPr>
              <a:t> </a:t>
            </a:r>
            <a:endParaRPr lang="en-GB" sz="2400" dirty="0">
              <a:latin typeface="Twinkl Cursive Looped" panose="02000000000000000000" pitchFamily="2" charset="0"/>
            </a:endParaRPr>
          </a:p>
          <a:p>
            <a:endParaRPr lang="en-GB" sz="2400" dirty="0">
              <a:latin typeface="Twinkl Cursive Looped" panose="02000000000000000000" pitchFamily="2" charset="0"/>
            </a:endParaRPr>
          </a:p>
          <a:p>
            <a:r>
              <a:rPr lang="en-GB" sz="2400" dirty="0">
                <a:latin typeface="Twinkl Cursive Looped" panose="02000000000000000000" pitchFamily="2" charset="0"/>
              </a:rPr>
              <a:t>Collection from classroom at the end of the day </a:t>
            </a:r>
          </a:p>
          <a:p>
            <a:endParaRPr lang="en-GB" sz="2400" dirty="0">
              <a:latin typeface="Twinkl Cursive Looped" panose="02000000000000000000" pitchFamily="2" charset="0"/>
            </a:endParaRPr>
          </a:p>
          <a:p>
            <a:r>
              <a:rPr lang="en-GB" sz="2400" dirty="0">
                <a:latin typeface="Twinkl Cursive Looped" panose="02000000000000000000" pitchFamily="2" charset="0"/>
              </a:rPr>
              <a:t>School website / Twitter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2"/>
                </a:solidFill>
                <a:latin typeface="Twinkl Cursive Looped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http://www.stbernadettesrcprimary.org.uk/</a:t>
            </a:r>
            <a:endParaRPr lang="en-GB" sz="2400" b="1" dirty="0">
              <a:solidFill>
                <a:schemeClr val="accent2"/>
              </a:solidFill>
              <a:latin typeface="Twinkl Cursive Looped" panose="02000000000000000000" pitchFamily="2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accent2"/>
                </a:solidFill>
                <a:latin typeface="Twinkl Cursive Looped" panose="02000000000000000000" pitchFamily="2" charset="0"/>
              </a:rPr>
              <a:t>@</a:t>
            </a:r>
            <a:r>
              <a:rPr lang="en-GB" sz="2400" b="1" dirty="0" err="1">
                <a:solidFill>
                  <a:schemeClr val="accent2"/>
                </a:solidFill>
                <a:latin typeface="Twinkl Cursive Looped" panose="02000000000000000000" pitchFamily="2" charset="0"/>
              </a:rPr>
              <a:t>stbernadettesrcp</a:t>
            </a:r>
            <a:endParaRPr lang="en-GB" sz="2400" b="1" dirty="0">
              <a:solidFill>
                <a:schemeClr val="accent2"/>
              </a:solidFill>
              <a:latin typeface="Twinkl Cursive Looped" panose="02000000000000000000" pitchFamily="2" charset="0"/>
            </a:endParaRPr>
          </a:p>
          <a:p>
            <a:pPr marL="0" indent="0">
              <a:buNone/>
            </a:pPr>
            <a:endParaRPr lang="en-GB" sz="2400" dirty="0">
              <a:latin typeface="Twinkl Cursive Looped" panose="02000000000000000000" pitchFamily="2" charset="0"/>
            </a:endParaRPr>
          </a:p>
          <a:p>
            <a:r>
              <a:rPr lang="en-GB" sz="2400" b="1" dirty="0">
                <a:solidFill>
                  <a:schemeClr val="accent4"/>
                </a:solidFill>
                <a:latin typeface="Twinkl Cursive Looped" panose="02000000000000000000" pitchFamily="2" charset="0"/>
              </a:rPr>
              <a:t>Class Stay and Pray  –  Wednesday 8</a:t>
            </a:r>
            <a:r>
              <a:rPr lang="en-GB" sz="2400" b="1" baseline="30000" dirty="0">
                <a:solidFill>
                  <a:schemeClr val="accent4"/>
                </a:solidFill>
                <a:latin typeface="Twinkl Cursive Looped" panose="02000000000000000000" pitchFamily="2" charset="0"/>
              </a:rPr>
              <a:t>th</a:t>
            </a:r>
            <a:r>
              <a:rPr lang="en-GB" sz="2400" b="1" dirty="0">
                <a:solidFill>
                  <a:schemeClr val="accent4"/>
                </a:solidFill>
                <a:latin typeface="Twinkl Cursive Looped" panose="02000000000000000000" pitchFamily="2" charset="0"/>
              </a:rPr>
              <a:t> November 2023 2:45pm ‘Remembrance’</a:t>
            </a:r>
            <a:endParaRPr lang="en-GB" sz="2400" b="1" baseline="30000" dirty="0">
              <a:solidFill>
                <a:schemeClr val="accent4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4" name="Picture 3" descr="Black Heart Png - Black Heart Clipart Transparent Emoji,Black Heart Emoji  Png - free transparent emoji - emojipng.com">
            <a:extLst>
              <a:ext uri="{FF2B5EF4-FFF2-40B4-BE49-F238E27FC236}">
                <a16:creationId xmlns:a16="http://schemas.microsoft.com/office/drawing/2014/main" id="{B4B49BE2-9804-4A0C-923E-2F0981DB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56" b="89841" l="10000" r="90778">
                        <a14:foregroundMark x1="46667" y1="35129" x2="46667" y2="35129"/>
                        <a14:foregroundMark x1="23333" y1="9425" x2="23333" y2="9425"/>
                        <a14:foregroundMark x1="18222" y1="8078" x2="18222" y2="8078"/>
                        <a14:foregroundMark x1="90778" y1="25826" x2="90778" y2="25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81" y="378110"/>
            <a:ext cx="1429393" cy="12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27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17" y="304046"/>
            <a:ext cx="7680960" cy="1371600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Love" pitchFamily="50" charset="0"/>
              </a:rPr>
              <a:t>Useful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  <a:latin typeface="Twinkl Cursive Looped" panose="02000000000000000000" pitchFamily="2" charset="0"/>
              </a:rPr>
              <a:t>Top Marks</a:t>
            </a:r>
          </a:p>
          <a:p>
            <a:pPr algn="ctr"/>
            <a:r>
              <a:rPr lang="en-GB" sz="2400" dirty="0">
                <a:solidFill>
                  <a:schemeClr val="tx2"/>
                </a:solidFill>
                <a:latin typeface="Twinkl Cursive Looped" panose="02000000000000000000" pitchFamily="2" charset="0"/>
              </a:rPr>
              <a:t>Times Tables </a:t>
            </a:r>
            <a:r>
              <a:rPr lang="en-GB" sz="2400" dirty="0" err="1">
                <a:solidFill>
                  <a:schemeClr val="tx2"/>
                </a:solidFill>
                <a:latin typeface="Twinkl Cursive Looped" panose="02000000000000000000" pitchFamily="2" charset="0"/>
              </a:rPr>
              <a:t>Rockstars</a:t>
            </a:r>
            <a:endParaRPr lang="en-GB" sz="2400" dirty="0">
              <a:solidFill>
                <a:schemeClr val="tx2"/>
              </a:solidFill>
              <a:latin typeface="Twinkl Cursive Looped" panose="02000000000000000000" pitchFamily="2" charset="0"/>
            </a:endParaRPr>
          </a:p>
          <a:p>
            <a:pPr algn="ctr"/>
            <a:r>
              <a:rPr lang="en-GB" sz="2400" dirty="0">
                <a:solidFill>
                  <a:schemeClr val="tx2"/>
                </a:solidFill>
                <a:latin typeface="Twinkl Cursive Looped" panose="02000000000000000000" pitchFamily="2" charset="0"/>
              </a:rPr>
              <a:t>Maths Zone</a:t>
            </a:r>
          </a:p>
          <a:p>
            <a:pPr algn="ctr"/>
            <a:r>
              <a:rPr lang="en-GB" sz="2400" dirty="0">
                <a:solidFill>
                  <a:schemeClr val="tx2"/>
                </a:solidFill>
                <a:latin typeface="Twinkl Cursive Looped" panose="02000000000000000000" pitchFamily="2" charset="0"/>
              </a:rPr>
              <a:t>BBC Bitesize (7-11)</a:t>
            </a:r>
          </a:p>
          <a:p>
            <a:pPr marL="0" indent="0" algn="ctr">
              <a:buNone/>
            </a:pPr>
            <a:endParaRPr lang="en-GB" sz="2400" dirty="0">
              <a:solidFill>
                <a:schemeClr val="tx2"/>
              </a:solidFill>
              <a:latin typeface="Twinkl Cursive Looped" panose="02000000000000000000" pitchFamily="2" charset="0"/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Who Tells Your Story" pitchFamily="2" charset="0"/>
              </a:rPr>
              <a:t>Any Questions?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Love" pitchFamily="50" charset="0"/>
              </a:rPr>
              <a:t>Thank you for coming!</a:t>
            </a:r>
          </a:p>
        </p:txBody>
      </p:sp>
      <p:pic>
        <p:nvPicPr>
          <p:cNvPr id="4" name="Picture 3" descr="Black Heart Png - Black Heart Clipart Transparent Emoji,Black Heart Emoji  Png - free transparent emoji - emojipng.com">
            <a:extLst>
              <a:ext uri="{FF2B5EF4-FFF2-40B4-BE49-F238E27FC236}">
                <a16:creationId xmlns:a16="http://schemas.microsoft.com/office/drawing/2014/main" id="{7BAD29AF-9329-4173-B2AC-793178797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56" b="89841" l="10000" r="90778">
                        <a14:foregroundMark x1="46667" y1="35129" x2="46667" y2="35129"/>
                        <a14:foregroundMark x1="23333" y1="9425" x2="23333" y2="9425"/>
                        <a14:foregroundMark x1="18222" y1="8078" x2="18222" y2="8078"/>
                        <a14:foregroundMark x1="90778" y1="25826" x2="90778" y2="25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81" y="378110"/>
            <a:ext cx="1429393" cy="12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3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32" y="282299"/>
            <a:ext cx="6965245" cy="1202485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Love" pitchFamily="50" charset="0"/>
              </a:rPr>
              <a:t>Afternoon 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655354"/>
            <a:ext cx="7632848" cy="4824536"/>
          </a:xfrm>
        </p:spPr>
        <p:txBody>
          <a:bodyPr>
            <a:normAutofit lnSpcReduction="10000"/>
          </a:bodyPr>
          <a:lstStyle/>
          <a:p>
            <a:r>
              <a:rPr lang="en-GB" sz="2600" b="1" dirty="0">
                <a:solidFill>
                  <a:schemeClr val="bg2">
                    <a:lumMod val="50000"/>
                  </a:schemeClr>
                </a:solidFill>
                <a:latin typeface="Twinkl Cursive Looped" panose="02000000000000000000" pitchFamily="2" charset="0"/>
              </a:rPr>
              <a:t>Lunch at 12:05 – 1.15pm. </a:t>
            </a:r>
            <a:endParaRPr lang="en-GB" sz="2600" dirty="0">
              <a:latin typeface="Twinkl Cursive Looped" panose="02000000000000000000" pitchFamily="2" charset="0"/>
            </a:endParaRPr>
          </a:p>
          <a:p>
            <a:endParaRPr lang="en-GB" sz="2600" dirty="0">
              <a:latin typeface="Twinkl Cursive Looped" panose="02000000000000000000" pitchFamily="2" charset="0"/>
            </a:endParaRPr>
          </a:p>
          <a:p>
            <a:r>
              <a:rPr lang="en-GB" sz="2600" dirty="0">
                <a:latin typeface="Twinkl Cursive Looped" panose="02000000000000000000" pitchFamily="2" charset="0"/>
              </a:rPr>
              <a:t>Geography, History, Computing, PE – weekly</a:t>
            </a:r>
          </a:p>
          <a:p>
            <a:endParaRPr lang="en-GB" sz="2600" dirty="0">
              <a:latin typeface="Twinkl Cursive Looped" panose="02000000000000000000" pitchFamily="2" charset="0"/>
            </a:endParaRPr>
          </a:p>
          <a:p>
            <a:r>
              <a:rPr lang="en-GB" sz="2600" dirty="0">
                <a:latin typeface="Twinkl Cursive Looped" panose="02000000000000000000" pitchFamily="2" charset="0"/>
              </a:rPr>
              <a:t>Guided Reading and DEAR – most afternoons</a:t>
            </a:r>
          </a:p>
          <a:p>
            <a:endParaRPr lang="en-GB" sz="2600" dirty="0">
              <a:latin typeface="Twinkl Cursive Looped" panose="02000000000000000000" pitchFamily="2" charset="0"/>
            </a:endParaRPr>
          </a:p>
          <a:p>
            <a:r>
              <a:rPr lang="en-GB" sz="2600" dirty="0">
                <a:latin typeface="Twinkl Cursive Looped" panose="02000000000000000000" pitchFamily="2" charset="0"/>
              </a:rPr>
              <a:t>Collective Worship – Wednesday</a:t>
            </a:r>
          </a:p>
          <a:p>
            <a:endParaRPr lang="en-GB" sz="2600" dirty="0">
              <a:latin typeface="Twinkl Cursive Looped" panose="02000000000000000000" pitchFamily="2" charset="0"/>
            </a:endParaRPr>
          </a:p>
          <a:p>
            <a:r>
              <a:rPr lang="en-GB" sz="2600" dirty="0">
                <a:latin typeface="Twinkl Cursive Looped" panose="02000000000000000000" pitchFamily="2" charset="0"/>
              </a:rPr>
              <a:t>R.E. will be taught following our Come and See scheme -  10 % teaching time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Black Heart Png - Black Heart Clipart Transparent Emoji,Black Heart Emoji  Png - free transparent emoji - emojipng.com">
            <a:extLst>
              <a:ext uri="{FF2B5EF4-FFF2-40B4-BE49-F238E27FC236}">
                <a16:creationId xmlns:a16="http://schemas.microsoft.com/office/drawing/2014/main" id="{58DA0865-264A-405B-9925-82146A48D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56" b="89841" l="10000" r="90778">
                        <a14:foregroundMark x1="46667" y1="35129" x2="46667" y2="35129"/>
                        <a14:foregroundMark x1="23333" y1="9425" x2="23333" y2="9425"/>
                        <a14:foregroundMark x1="18222" y1="8078" x2="18222" y2="8078"/>
                        <a14:foregroundMark x1="90778" y1="25826" x2="90778" y2="25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81" y="378110"/>
            <a:ext cx="1429393" cy="12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6" y="378110"/>
            <a:ext cx="6965245" cy="1202485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Love" pitchFamily="50" charset="0"/>
              </a:rPr>
              <a:t>Year 3 and 4 -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80595"/>
            <a:ext cx="8820472" cy="4499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  <a:latin typeface="Twinkl Cursive Looped" panose="02000000000000000000" pitchFamily="2" charset="0"/>
              </a:rPr>
              <a:t>Please have a look at the newsletter for all our lesson topics (email) </a:t>
            </a:r>
          </a:p>
          <a:p>
            <a:pPr marL="0" indent="0">
              <a:buNone/>
            </a:pPr>
            <a:endParaRPr lang="en-GB" sz="1600" dirty="0">
              <a:solidFill>
                <a:schemeClr val="accent3"/>
              </a:solidFill>
              <a:latin typeface="Twinkl Cursive Looped" panose="02000000000000000000" pitchFamily="2" charset="0"/>
            </a:endParaRPr>
          </a:p>
          <a:p>
            <a:pPr marL="285750" indent="-285750"/>
            <a:r>
              <a:rPr lang="en-GB" b="1" dirty="0">
                <a:latin typeface="Twinkl Cursive Looped" panose="02000000000000000000" pitchFamily="2" charset="0"/>
              </a:rPr>
              <a:t>English</a:t>
            </a:r>
            <a:r>
              <a:rPr lang="en-GB" dirty="0">
                <a:latin typeface="Twinkl Cursive Looped" panose="02000000000000000000" pitchFamily="2" charset="0"/>
              </a:rPr>
              <a:t>: The Stone Age Boy</a:t>
            </a:r>
          </a:p>
          <a:p>
            <a:pPr marL="285750" indent="-285750"/>
            <a:endParaRPr lang="en-GB" sz="1000" dirty="0">
              <a:latin typeface="Twinkl Cursive Looped" panose="02000000000000000000" pitchFamily="2" charset="0"/>
            </a:endParaRPr>
          </a:p>
          <a:p>
            <a:pPr marL="285750" indent="-285750"/>
            <a:r>
              <a:rPr lang="en-GB" b="1" dirty="0">
                <a:latin typeface="Twinkl Cursive Looped" panose="02000000000000000000" pitchFamily="2" charset="0"/>
              </a:rPr>
              <a:t>Maths</a:t>
            </a:r>
            <a:r>
              <a:rPr lang="en-GB" dirty="0">
                <a:latin typeface="Twinkl Cursive Looped" panose="02000000000000000000" pitchFamily="2" charset="0"/>
              </a:rPr>
              <a:t>: Number, place value, multiplication, addition and subtraction skills </a:t>
            </a:r>
          </a:p>
          <a:p>
            <a:pPr marL="285750" indent="-285750"/>
            <a:r>
              <a:rPr lang="en-GB" dirty="0">
                <a:latin typeface="Twinkl Cursive Looped" panose="02000000000000000000"/>
              </a:rPr>
              <a:t>Times tables – continual focus</a:t>
            </a:r>
          </a:p>
          <a:p>
            <a:pPr marL="0" indent="0">
              <a:buNone/>
            </a:pPr>
            <a:endParaRPr lang="en-GB" dirty="0">
              <a:latin typeface="Twinkl Cursive Looped" panose="02000000000000000000"/>
            </a:endParaRPr>
          </a:p>
          <a:p>
            <a:pPr marL="285750" indent="-285750"/>
            <a:r>
              <a:rPr lang="en-GB" b="1" dirty="0">
                <a:latin typeface="Twinkl Cursive Looped" panose="02000000000000000000" pitchFamily="2" charset="0"/>
              </a:rPr>
              <a:t>RE</a:t>
            </a:r>
            <a:r>
              <a:rPr lang="en-GB" dirty="0">
                <a:latin typeface="Twinkl Cursive Looped" panose="02000000000000000000" pitchFamily="2" charset="0"/>
              </a:rPr>
              <a:t>: Homes, Promises and Visitors</a:t>
            </a:r>
          </a:p>
          <a:p>
            <a:pPr marL="285750" indent="-285750"/>
            <a:endParaRPr lang="en-GB" sz="1000" dirty="0">
              <a:latin typeface="Twinkl Cursive Looped" panose="02000000000000000000" pitchFamily="2" charset="0"/>
            </a:endParaRPr>
          </a:p>
          <a:p>
            <a:pPr marL="285750" indent="-285750"/>
            <a:r>
              <a:rPr lang="en-GB" b="1" dirty="0">
                <a:latin typeface="Twinkl Cursive Looped" panose="02000000000000000000" pitchFamily="2" charset="0"/>
              </a:rPr>
              <a:t>Science</a:t>
            </a:r>
            <a:r>
              <a:rPr lang="en-GB" dirty="0">
                <a:latin typeface="Twinkl Cursive Looped" panose="02000000000000000000" pitchFamily="2" charset="0"/>
              </a:rPr>
              <a:t>: Forces and Electricity </a:t>
            </a:r>
          </a:p>
          <a:p>
            <a:pPr marL="285750" indent="-285750"/>
            <a:endParaRPr lang="en-GB" sz="1000" dirty="0">
              <a:latin typeface="Twinkl Cursive Looped" panose="02000000000000000000" pitchFamily="2" charset="0"/>
            </a:endParaRPr>
          </a:p>
          <a:p>
            <a:pPr marL="285750" indent="-285750"/>
            <a:r>
              <a:rPr lang="en-GB" b="1" dirty="0">
                <a:latin typeface="Twinkl Cursive Looped" panose="02000000000000000000" pitchFamily="2" charset="0"/>
              </a:rPr>
              <a:t>History/Geography</a:t>
            </a:r>
            <a:r>
              <a:rPr lang="en-GB" dirty="0">
                <a:latin typeface="Twinkl Cursive Looped" panose="02000000000000000000" pitchFamily="2" charset="0"/>
              </a:rPr>
              <a:t>: The Stone Age / Weather and Climate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764" y="6249057"/>
            <a:ext cx="882047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2"/>
                </a:solidFill>
                <a:latin typeface="KG Who Tells Your Story" pitchFamily="2" charset="0"/>
              </a:rPr>
              <a:t>Topics rotate over a 2 year cycle – Year A &amp; B</a:t>
            </a:r>
          </a:p>
        </p:txBody>
      </p:sp>
      <p:pic>
        <p:nvPicPr>
          <p:cNvPr id="5" name="Picture 4" descr="Black Heart Png - Black Heart Clipart Transparent Emoji,Black Heart Emoji  Png - free transparent emoji - emojipng.com">
            <a:extLst>
              <a:ext uri="{FF2B5EF4-FFF2-40B4-BE49-F238E27FC236}">
                <a16:creationId xmlns:a16="http://schemas.microsoft.com/office/drawing/2014/main" id="{E61D9429-8CE5-461E-8742-1680A1AD5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56" b="89841" l="10000" r="90778">
                        <a14:foregroundMark x1="46667" y1="35129" x2="46667" y2="35129"/>
                        <a14:foregroundMark x1="23333" y1="9425" x2="23333" y2="9425"/>
                        <a14:foregroundMark x1="18222" y1="8078" x2="18222" y2="8078"/>
                        <a14:foregroundMark x1="90778" y1="25826" x2="90778" y2="25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81" y="378110"/>
            <a:ext cx="1429393" cy="12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7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24508"/>
            <a:ext cx="6965245" cy="1202485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Love" pitchFamily="50" charset="0"/>
              </a:rPr>
              <a:t>Maths - Calculation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187" y="1988840"/>
            <a:ext cx="7488832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latin typeface="Twinkl Cursive Looped" panose="02000000000000000000" pitchFamily="2" charset="0"/>
              </a:rPr>
              <a:t>Here is our calculation policy for Year 3 and 4 so that you can support your child’s learning at home! 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2381250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Black Heart Png - Black Heart Clipart Transparent Emoji,Black Heart Emoji  Png - free transparent emoji - emojipng.com">
            <a:extLst>
              <a:ext uri="{FF2B5EF4-FFF2-40B4-BE49-F238E27FC236}">
                <a16:creationId xmlns:a16="http://schemas.microsoft.com/office/drawing/2014/main" id="{945BD24A-DD95-411D-8229-71A820280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56" b="89841" l="10000" r="90778">
                        <a14:foregroundMark x1="46667" y1="35129" x2="46667" y2="35129"/>
                        <a14:foregroundMark x1="23333" y1="9425" x2="23333" y2="9425"/>
                        <a14:foregroundMark x1="18222" y1="8078" x2="18222" y2="8078"/>
                        <a14:foregroundMark x1="90778" y1="25826" x2="90778" y2="25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81" y="378110"/>
            <a:ext cx="1429393" cy="12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6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9037" y="59021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2"/>
                </a:solidFill>
                <a:latin typeface="KG Who Tells Your Story" pitchFamily="2" charset="0"/>
              </a:rPr>
              <a:t>Addition of 3-digit numbers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5DE6122-357A-4337-BE29-8A2BAD13B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673243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368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3405" y="54868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2"/>
                </a:solidFill>
                <a:latin typeface="KG Who Tells Your Story" pitchFamily="2" charset="0"/>
              </a:rPr>
              <a:t>Addition of 4-digit numbers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636138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7928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743721"/>
            <a:ext cx="74136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solidFill>
                  <a:schemeClr val="tx2"/>
                </a:solidFill>
                <a:latin typeface="Becca &amp; Perry" panose="02000500000000000000" pitchFamily="2" charset="0"/>
              </a:rPr>
              <a:t>Important skills:</a:t>
            </a:r>
          </a:p>
          <a:p>
            <a:endParaRPr lang="en-GB" sz="2400" dirty="0">
              <a:solidFill>
                <a:schemeClr val="tx2"/>
              </a:solidFill>
              <a:latin typeface="Twinkl Cursive Looped" panose="02000000000000000000" pitchFamily="2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2"/>
                </a:solidFill>
                <a:latin typeface="Twinkl Cursive Looped" panose="02000000000000000000" pitchFamily="2" charset="0"/>
              </a:rPr>
              <a:t>Line up numbers correctly (</a:t>
            </a:r>
            <a:r>
              <a:rPr lang="en-GB" sz="2400" dirty="0" err="1">
                <a:solidFill>
                  <a:schemeClr val="tx2"/>
                </a:solidFill>
                <a:latin typeface="Twinkl Cursive Looped" panose="02000000000000000000" pitchFamily="2" charset="0"/>
              </a:rPr>
              <a:t>Th</a:t>
            </a:r>
            <a:r>
              <a:rPr lang="en-GB" sz="2400" dirty="0">
                <a:solidFill>
                  <a:schemeClr val="tx2"/>
                </a:solidFill>
                <a:latin typeface="Twinkl Cursive Looped" panose="02000000000000000000" pitchFamily="2" charset="0"/>
              </a:rPr>
              <a:t> H T O place)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2"/>
                </a:solidFill>
                <a:latin typeface="Twinkl Cursive Looped" panose="02000000000000000000" pitchFamily="2" charset="0"/>
              </a:rPr>
              <a:t>Always start with the ones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2"/>
                </a:solidFill>
                <a:latin typeface="Twinkl Cursive Looped" panose="02000000000000000000" pitchFamily="2" charset="0"/>
              </a:rPr>
              <a:t>Regroup if more than 9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2"/>
                </a:solidFill>
                <a:latin typeface="Twinkl Cursive Looped" panose="02000000000000000000" pitchFamily="2" charset="0"/>
              </a:rPr>
              <a:t>Remember to rename and move the regrouped ten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2"/>
                </a:solidFill>
                <a:latin typeface="Twinkl Cursive Looped" panose="02000000000000000000" pitchFamily="2" charset="0"/>
              </a:rPr>
              <a:t>Put the renamed one under the line (place value)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2"/>
                </a:solidFill>
                <a:latin typeface="Twinkl Cursive Looped" panose="02000000000000000000" pitchFamily="2" charset="0"/>
              </a:rPr>
              <a:t>Remember to add the small one to the other digits</a:t>
            </a:r>
            <a:endParaRPr lang="en-GB" sz="2400" b="1" dirty="0">
              <a:solidFill>
                <a:schemeClr val="tx2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2873922" cy="197901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9037" y="547241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2"/>
                </a:solidFill>
                <a:latin typeface="KG Who Tells Your Story" pitchFamily="2" charset="0"/>
              </a:rPr>
              <a:t>Addition with decimals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77" y="1449969"/>
            <a:ext cx="5749240" cy="4280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8750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632</TotalTime>
  <Words>792</Words>
  <Application>Microsoft Office PowerPoint</Application>
  <PresentationFormat>On-screen Show (4:3)</PresentationFormat>
  <Paragraphs>148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Becca &amp; Perry</vt:lpstr>
      <vt:lpstr>Century Gothic</vt:lpstr>
      <vt:lpstr>Courier New</vt:lpstr>
      <vt:lpstr>Garamond</vt:lpstr>
      <vt:lpstr>KG Who Tells Your Story</vt:lpstr>
      <vt:lpstr>KG WhY YoU GoTtA Be So MeAn</vt:lpstr>
      <vt:lpstr>Love</vt:lpstr>
      <vt:lpstr>Michella Garden</vt:lpstr>
      <vt:lpstr>SassoonCRInfantMedium</vt:lpstr>
      <vt:lpstr>Twinkl Cursive Looped</vt:lpstr>
      <vt:lpstr>Wingdings</vt:lpstr>
      <vt:lpstr>Savon</vt:lpstr>
      <vt:lpstr>Meet the Teacher Mrs O’Donnell</vt:lpstr>
      <vt:lpstr>Morning routine</vt:lpstr>
      <vt:lpstr>Afternoon routine</vt:lpstr>
      <vt:lpstr>Year 3 and 4 - Topics</vt:lpstr>
      <vt:lpstr>Maths - Calculation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remember… </vt:lpstr>
      <vt:lpstr>Homework</vt:lpstr>
      <vt:lpstr>Reading / Journals</vt:lpstr>
      <vt:lpstr>Rewards</vt:lpstr>
      <vt:lpstr>Sacramental Programme -   Y3 Children  First Reconciliation -  during Lent time  Holy Communion -  May/June       Dates and more information coming soon…    </vt:lpstr>
      <vt:lpstr>PowerPoint Presentation</vt:lpstr>
      <vt:lpstr>And finally…</vt:lpstr>
      <vt:lpstr>Useful Websites</vt:lpstr>
    </vt:vector>
  </TitlesOfParts>
  <Company>MySchool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MySchool</dc:creator>
  <cp:lastModifiedBy>Helen O'Donnell</cp:lastModifiedBy>
  <cp:revision>63</cp:revision>
  <cp:lastPrinted>2019-09-10T13:51:24Z</cp:lastPrinted>
  <dcterms:created xsi:type="dcterms:W3CDTF">2018-09-11T11:13:53Z</dcterms:created>
  <dcterms:modified xsi:type="dcterms:W3CDTF">2023-09-13T12:45:54Z</dcterms:modified>
</cp:coreProperties>
</file>