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76" r:id="rId3"/>
    <p:sldId id="278" r:id="rId4"/>
    <p:sldId id="260" r:id="rId5"/>
    <p:sldId id="273" r:id="rId6"/>
    <p:sldId id="259" r:id="rId7"/>
    <p:sldId id="267" r:id="rId8"/>
    <p:sldId id="268" r:id="rId9"/>
    <p:sldId id="264" r:id="rId10"/>
    <p:sldId id="265" r:id="rId11"/>
    <p:sldId id="271" r:id="rId12"/>
    <p:sldId id="272" r:id="rId13"/>
    <p:sldId id="274" r:id="rId14"/>
    <p:sldId id="275" r:id="rId15"/>
    <p:sldId id="262" r:id="rId16"/>
    <p:sldId id="27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14"/>
    <p:restoredTop sz="94586"/>
  </p:normalViewPr>
  <p:slideViewPr>
    <p:cSldViewPr snapToGrid="0">
      <p:cViewPr varScale="1">
        <p:scale>
          <a:sx n="102" d="100"/>
          <a:sy n="102" d="100"/>
        </p:scale>
        <p:origin x="13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EE637-8D9E-A241-9425-17A5E2967EA7}" type="datetimeFigureOut">
              <a:rPr lang="en-GB" smtClean="0"/>
              <a:t>19/09/2023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984BF2-D51C-3E4E-929B-6198C3E1380F}" type="slidenum">
              <a:rPr lang="en-GB" smtClean="0"/>
              <a:t>‹#›</a:t>
            </a:fld>
            <a:endParaRPr lang="en-GB"/>
          </a:p>
        </p:txBody>
      </p:sp>
    </p:spTree>
    <p:extLst>
      <p:ext uri="{BB962C8B-B14F-4D97-AF65-F5344CB8AC3E}">
        <p14:creationId xmlns:p14="http://schemas.microsoft.com/office/powerpoint/2010/main" val="795139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5984BF2-D51C-3E4E-929B-6198C3E1380F}" type="slidenum">
              <a:rPr lang="en-GB" smtClean="0"/>
              <a:t>13</a:t>
            </a:fld>
            <a:endParaRPr lang="en-GB"/>
          </a:p>
        </p:txBody>
      </p:sp>
    </p:spTree>
    <p:extLst>
      <p:ext uri="{BB962C8B-B14F-4D97-AF65-F5344CB8AC3E}">
        <p14:creationId xmlns:p14="http://schemas.microsoft.com/office/powerpoint/2010/main" val="2726593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37231-C3A1-3706-417A-9DC52AF1E98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A616C47-470E-AE56-7DCC-3A7669C318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282B31C3-2E01-BBAE-D39B-4CA46A1ADE2E}"/>
              </a:ext>
            </a:extLst>
          </p:cNvPr>
          <p:cNvSpPr>
            <a:spLocks noGrp="1"/>
          </p:cNvSpPr>
          <p:nvPr>
            <p:ph type="dt" sz="half" idx="10"/>
          </p:nvPr>
        </p:nvSpPr>
        <p:spPr/>
        <p:txBody>
          <a:bodyPr/>
          <a:lstStyle/>
          <a:p>
            <a:fld id="{F2EB5629-5A28-D74F-B285-53AB2BFBF885}" type="datetimeFigureOut">
              <a:rPr lang="en-GB" smtClean="0"/>
              <a:t>19/09/2023</a:t>
            </a:fld>
            <a:endParaRPr lang="en-GB"/>
          </a:p>
        </p:txBody>
      </p:sp>
      <p:sp>
        <p:nvSpPr>
          <p:cNvPr id="5" name="Footer Placeholder 4">
            <a:extLst>
              <a:ext uri="{FF2B5EF4-FFF2-40B4-BE49-F238E27FC236}">
                <a16:creationId xmlns:a16="http://schemas.microsoft.com/office/drawing/2014/main" id="{7546F260-A7F1-2978-37A8-93B4067B5A1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874154-1328-D0A5-E2D9-93F647252B12}"/>
              </a:ext>
            </a:extLst>
          </p:cNvPr>
          <p:cNvSpPr>
            <a:spLocks noGrp="1"/>
          </p:cNvSpPr>
          <p:nvPr>
            <p:ph type="sldNum" sz="quarter" idx="12"/>
          </p:nvPr>
        </p:nvSpPr>
        <p:spPr/>
        <p:txBody>
          <a:bodyPr/>
          <a:lstStyle/>
          <a:p>
            <a:fld id="{65867009-512B-564D-BE78-BAEC0936AAD0}" type="slidenum">
              <a:rPr lang="en-GB" smtClean="0"/>
              <a:t>‹#›</a:t>
            </a:fld>
            <a:endParaRPr lang="en-GB"/>
          </a:p>
        </p:txBody>
      </p:sp>
    </p:spTree>
    <p:extLst>
      <p:ext uri="{BB962C8B-B14F-4D97-AF65-F5344CB8AC3E}">
        <p14:creationId xmlns:p14="http://schemas.microsoft.com/office/powerpoint/2010/main" val="3245735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D1E90-6953-BD0F-56E8-150C40DC946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A9581CD-1AFB-2AA9-EF3F-024AB159A23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8C6E851-B4FE-6F00-2AE4-8F5839A2F08F}"/>
              </a:ext>
            </a:extLst>
          </p:cNvPr>
          <p:cNvSpPr>
            <a:spLocks noGrp="1"/>
          </p:cNvSpPr>
          <p:nvPr>
            <p:ph type="dt" sz="half" idx="10"/>
          </p:nvPr>
        </p:nvSpPr>
        <p:spPr/>
        <p:txBody>
          <a:bodyPr/>
          <a:lstStyle/>
          <a:p>
            <a:fld id="{F2EB5629-5A28-D74F-B285-53AB2BFBF885}" type="datetimeFigureOut">
              <a:rPr lang="en-GB" smtClean="0"/>
              <a:t>19/09/2023</a:t>
            </a:fld>
            <a:endParaRPr lang="en-GB"/>
          </a:p>
        </p:txBody>
      </p:sp>
      <p:sp>
        <p:nvSpPr>
          <p:cNvPr id="5" name="Footer Placeholder 4">
            <a:extLst>
              <a:ext uri="{FF2B5EF4-FFF2-40B4-BE49-F238E27FC236}">
                <a16:creationId xmlns:a16="http://schemas.microsoft.com/office/drawing/2014/main" id="{313E68C6-D65D-7644-93F9-FE0D53B966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36AFD-7746-8D7D-5144-A899AEB8F3E5}"/>
              </a:ext>
            </a:extLst>
          </p:cNvPr>
          <p:cNvSpPr>
            <a:spLocks noGrp="1"/>
          </p:cNvSpPr>
          <p:nvPr>
            <p:ph type="sldNum" sz="quarter" idx="12"/>
          </p:nvPr>
        </p:nvSpPr>
        <p:spPr/>
        <p:txBody>
          <a:bodyPr/>
          <a:lstStyle/>
          <a:p>
            <a:fld id="{65867009-512B-564D-BE78-BAEC0936AAD0}" type="slidenum">
              <a:rPr lang="en-GB" smtClean="0"/>
              <a:t>‹#›</a:t>
            </a:fld>
            <a:endParaRPr lang="en-GB"/>
          </a:p>
        </p:txBody>
      </p:sp>
    </p:spTree>
    <p:extLst>
      <p:ext uri="{BB962C8B-B14F-4D97-AF65-F5344CB8AC3E}">
        <p14:creationId xmlns:p14="http://schemas.microsoft.com/office/powerpoint/2010/main" val="1017127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D14725-8625-FEA2-B318-4DE6D92AA96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EEF99CDF-2D60-A98B-E6D9-5B7215AD6CB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15EF488-E17C-DD4E-36C8-5F69DDD9CBFB}"/>
              </a:ext>
            </a:extLst>
          </p:cNvPr>
          <p:cNvSpPr>
            <a:spLocks noGrp="1"/>
          </p:cNvSpPr>
          <p:nvPr>
            <p:ph type="dt" sz="half" idx="10"/>
          </p:nvPr>
        </p:nvSpPr>
        <p:spPr/>
        <p:txBody>
          <a:bodyPr/>
          <a:lstStyle/>
          <a:p>
            <a:fld id="{F2EB5629-5A28-D74F-B285-53AB2BFBF885}" type="datetimeFigureOut">
              <a:rPr lang="en-GB" smtClean="0"/>
              <a:t>19/09/2023</a:t>
            </a:fld>
            <a:endParaRPr lang="en-GB"/>
          </a:p>
        </p:txBody>
      </p:sp>
      <p:sp>
        <p:nvSpPr>
          <p:cNvPr id="5" name="Footer Placeholder 4">
            <a:extLst>
              <a:ext uri="{FF2B5EF4-FFF2-40B4-BE49-F238E27FC236}">
                <a16:creationId xmlns:a16="http://schemas.microsoft.com/office/drawing/2014/main" id="{0DD3046D-6577-9E81-9CDD-0A29399294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2A9BFB-C1CF-2683-467D-4F37D39142A8}"/>
              </a:ext>
            </a:extLst>
          </p:cNvPr>
          <p:cNvSpPr>
            <a:spLocks noGrp="1"/>
          </p:cNvSpPr>
          <p:nvPr>
            <p:ph type="sldNum" sz="quarter" idx="12"/>
          </p:nvPr>
        </p:nvSpPr>
        <p:spPr/>
        <p:txBody>
          <a:bodyPr/>
          <a:lstStyle/>
          <a:p>
            <a:fld id="{65867009-512B-564D-BE78-BAEC0936AAD0}" type="slidenum">
              <a:rPr lang="en-GB" smtClean="0"/>
              <a:t>‹#›</a:t>
            </a:fld>
            <a:endParaRPr lang="en-GB"/>
          </a:p>
        </p:txBody>
      </p:sp>
    </p:spTree>
    <p:extLst>
      <p:ext uri="{BB962C8B-B14F-4D97-AF65-F5344CB8AC3E}">
        <p14:creationId xmlns:p14="http://schemas.microsoft.com/office/powerpoint/2010/main" val="187020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BEC39-2955-AA8A-B8BD-353673D7071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BB7103F-D6E8-DF54-A273-EB33150A375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832A26E-4FF8-9206-7FF3-CBBC945AB5B3}"/>
              </a:ext>
            </a:extLst>
          </p:cNvPr>
          <p:cNvSpPr>
            <a:spLocks noGrp="1"/>
          </p:cNvSpPr>
          <p:nvPr>
            <p:ph type="dt" sz="half" idx="10"/>
          </p:nvPr>
        </p:nvSpPr>
        <p:spPr/>
        <p:txBody>
          <a:bodyPr/>
          <a:lstStyle/>
          <a:p>
            <a:fld id="{F2EB5629-5A28-D74F-B285-53AB2BFBF885}" type="datetimeFigureOut">
              <a:rPr lang="en-GB" smtClean="0"/>
              <a:t>19/09/2023</a:t>
            </a:fld>
            <a:endParaRPr lang="en-GB"/>
          </a:p>
        </p:txBody>
      </p:sp>
      <p:sp>
        <p:nvSpPr>
          <p:cNvPr id="5" name="Footer Placeholder 4">
            <a:extLst>
              <a:ext uri="{FF2B5EF4-FFF2-40B4-BE49-F238E27FC236}">
                <a16:creationId xmlns:a16="http://schemas.microsoft.com/office/drawing/2014/main" id="{603E67F2-0F69-332F-8B56-D099E37880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BA0C74-9AD5-C0DB-FCB8-5CD26F794977}"/>
              </a:ext>
            </a:extLst>
          </p:cNvPr>
          <p:cNvSpPr>
            <a:spLocks noGrp="1"/>
          </p:cNvSpPr>
          <p:nvPr>
            <p:ph type="sldNum" sz="quarter" idx="12"/>
          </p:nvPr>
        </p:nvSpPr>
        <p:spPr/>
        <p:txBody>
          <a:bodyPr/>
          <a:lstStyle/>
          <a:p>
            <a:fld id="{65867009-512B-564D-BE78-BAEC0936AAD0}" type="slidenum">
              <a:rPr lang="en-GB" smtClean="0"/>
              <a:t>‹#›</a:t>
            </a:fld>
            <a:endParaRPr lang="en-GB"/>
          </a:p>
        </p:txBody>
      </p:sp>
    </p:spTree>
    <p:extLst>
      <p:ext uri="{BB962C8B-B14F-4D97-AF65-F5344CB8AC3E}">
        <p14:creationId xmlns:p14="http://schemas.microsoft.com/office/powerpoint/2010/main" val="3565568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7171-7681-ACA8-7264-8CD58823062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7965952-2156-06A2-E019-BB0795D165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1096B2C-B271-2D5B-C7ED-C0FC7A43262F}"/>
              </a:ext>
            </a:extLst>
          </p:cNvPr>
          <p:cNvSpPr>
            <a:spLocks noGrp="1"/>
          </p:cNvSpPr>
          <p:nvPr>
            <p:ph type="dt" sz="half" idx="10"/>
          </p:nvPr>
        </p:nvSpPr>
        <p:spPr/>
        <p:txBody>
          <a:bodyPr/>
          <a:lstStyle/>
          <a:p>
            <a:fld id="{F2EB5629-5A28-D74F-B285-53AB2BFBF885}" type="datetimeFigureOut">
              <a:rPr lang="en-GB" smtClean="0"/>
              <a:t>19/09/2023</a:t>
            </a:fld>
            <a:endParaRPr lang="en-GB"/>
          </a:p>
        </p:txBody>
      </p:sp>
      <p:sp>
        <p:nvSpPr>
          <p:cNvPr id="5" name="Footer Placeholder 4">
            <a:extLst>
              <a:ext uri="{FF2B5EF4-FFF2-40B4-BE49-F238E27FC236}">
                <a16:creationId xmlns:a16="http://schemas.microsoft.com/office/drawing/2014/main" id="{EED2475D-BC3E-5AE3-24A1-D547C627AB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86928A-3817-4CED-3CDA-6A229C31116F}"/>
              </a:ext>
            </a:extLst>
          </p:cNvPr>
          <p:cNvSpPr>
            <a:spLocks noGrp="1"/>
          </p:cNvSpPr>
          <p:nvPr>
            <p:ph type="sldNum" sz="quarter" idx="12"/>
          </p:nvPr>
        </p:nvSpPr>
        <p:spPr/>
        <p:txBody>
          <a:bodyPr/>
          <a:lstStyle/>
          <a:p>
            <a:fld id="{65867009-512B-564D-BE78-BAEC0936AAD0}" type="slidenum">
              <a:rPr lang="en-GB" smtClean="0"/>
              <a:t>‹#›</a:t>
            </a:fld>
            <a:endParaRPr lang="en-GB"/>
          </a:p>
        </p:txBody>
      </p:sp>
    </p:spTree>
    <p:extLst>
      <p:ext uri="{BB962C8B-B14F-4D97-AF65-F5344CB8AC3E}">
        <p14:creationId xmlns:p14="http://schemas.microsoft.com/office/powerpoint/2010/main" val="4196701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7F651-F534-1011-3EE3-024E15F8C90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5CE57AE-CB9B-BD6F-2318-EF851CAA7D7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A1652A3-8964-E1CB-29FE-66F6359434E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3811413C-43E1-AE12-9B85-98F265F6D010}"/>
              </a:ext>
            </a:extLst>
          </p:cNvPr>
          <p:cNvSpPr>
            <a:spLocks noGrp="1"/>
          </p:cNvSpPr>
          <p:nvPr>
            <p:ph type="dt" sz="half" idx="10"/>
          </p:nvPr>
        </p:nvSpPr>
        <p:spPr/>
        <p:txBody>
          <a:bodyPr/>
          <a:lstStyle/>
          <a:p>
            <a:fld id="{F2EB5629-5A28-D74F-B285-53AB2BFBF885}" type="datetimeFigureOut">
              <a:rPr lang="en-GB" smtClean="0"/>
              <a:t>19/09/2023</a:t>
            </a:fld>
            <a:endParaRPr lang="en-GB"/>
          </a:p>
        </p:txBody>
      </p:sp>
      <p:sp>
        <p:nvSpPr>
          <p:cNvPr id="6" name="Footer Placeholder 5">
            <a:extLst>
              <a:ext uri="{FF2B5EF4-FFF2-40B4-BE49-F238E27FC236}">
                <a16:creationId xmlns:a16="http://schemas.microsoft.com/office/drawing/2014/main" id="{C2DE9D27-47F8-8BA2-9AA0-FD6ABE76E52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5A2125-C9A3-8CB5-859D-DFC21393EDEA}"/>
              </a:ext>
            </a:extLst>
          </p:cNvPr>
          <p:cNvSpPr>
            <a:spLocks noGrp="1"/>
          </p:cNvSpPr>
          <p:nvPr>
            <p:ph type="sldNum" sz="quarter" idx="12"/>
          </p:nvPr>
        </p:nvSpPr>
        <p:spPr/>
        <p:txBody>
          <a:bodyPr/>
          <a:lstStyle/>
          <a:p>
            <a:fld id="{65867009-512B-564D-BE78-BAEC0936AAD0}" type="slidenum">
              <a:rPr lang="en-GB" smtClean="0"/>
              <a:t>‹#›</a:t>
            </a:fld>
            <a:endParaRPr lang="en-GB"/>
          </a:p>
        </p:txBody>
      </p:sp>
    </p:spTree>
    <p:extLst>
      <p:ext uri="{BB962C8B-B14F-4D97-AF65-F5344CB8AC3E}">
        <p14:creationId xmlns:p14="http://schemas.microsoft.com/office/powerpoint/2010/main" val="115272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A290A-371A-1ACD-EC9E-40CC28C58D56}"/>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A20ABCB8-BF71-FDB8-B31C-E05969F2E85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EB1690-D59F-229E-60ED-0E0AA1AA634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BE162E0A-9118-8A55-9AC7-DA7898F611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D37B2BE-4080-D705-C23A-11B998F028E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6C45BDC-BA49-F823-03C1-CBBF0A8C1AB8}"/>
              </a:ext>
            </a:extLst>
          </p:cNvPr>
          <p:cNvSpPr>
            <a:spLocks noGrp="1"/>
          </p:cNvSpPr>
          <p:nvPr>
            <p:ph type="dt" sz="half" idx="10"/>
          </p:nvPr>
        </p:nvSpPr>
        <p:spPr/>
        <p:txBody>
          <a:bodyPr/>
          <a:lstStyle/>
          <a:p>
            <a:fld id="{F2EB5629-5A28-D74F-B285-53AB2BFBF885}" type="datetimeFigureOut">
              <a:rPr lang="en-GB" smtClean="0"/>
              <a:t>19/09/2023</a:t>
            </a:fld>
            <a:endParaRPr lang="en-GB"/>
          </a:p>
        </p:txBody>
      </p:sp>
      <p:sp>
        <p:nvSpPr>
          <p:cNvPr id="8" name="Footer Placeholder 7">
            <a:extLst>
              <a:ext uri="{FF2B5EF4-FFF2-40B4-BE49-F238E27FC236}">
                <a16:creationId xmlns:a16="http://schemas.microsoft.com/office/drawing/2014/main" id="{ECF7003B-02AC-6E0D-934E-8B33FDAE277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E37C6A5-C028-00A1-5ADF-CCF955D91D65}"/>
              </a:ext>
            </a:extLst>
          </p:cNvPr>
          <p:cNvSpPr>
            <a:spLocks noGrp="1"/>
          </p:cNvSpPr>
          <p:nvPr>
            <p:ph type="sldNum" sz="quarter" idx="12"/>
          </p:nvPr>
        </p:nvSpPr>
        <p:spPr/>
        <p:txBody>
          <a:bodyPr/>
          <a:lstStyle/>
          <a:p>
            <a:fld id="{65867009-512B-564D-BE78-BAEC0936AAD0}" type="slidenum">
              <a:rPr lang="en-GB" smtClean="0"/>
              <a:t>‹#›</a:t>
            </a:fld>
            <a:endParaRPr lang="en-GB"/>
          </a:p>
        </p:txBody>
      </p:sp>
    </p:spTree>
    <p:extLst>
      <p:ext uri="{BB962C8B-B14F-4D97-AF65-F5344CB8AC3E}">
        <p14:creationId xmlns:p14="http://schemas.microsoft.com/office/powerpoint/2010/main" val="2928568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BD09B-CA5F-43DD-2056-2F14AA6627B5}"/>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85D6450-F48D-5C24-986B-EC5B334B96DD}"/>
              </a:ext>
            </a:extLst>
          </p:cNvPr>
          <p:cNvSpPr>
            <a:spLocks noGrp="1"/>
          </p:cNvSpPr>
          <p:nvPr>
            <p:ph type="dt" sz="half" idx="10"/>
          </p:nvPr>
        </p:nvSpPr>
        <p:spPr/>
        <p:txBody>
          <a:bodyPr/>
          <a:lstStyle/>
          <a:p>
            <a:fld id="{F2EB5629-5A28-D74F-B285-53AB2BFBF885}" type="datetimeFigureOut">
              <a:rPr lang="en-GB" smtClean="0"/>
              <a:t>19/09/2023</a:t>
            </a:fld>
            <a:endParaRPr lang="en-GB"/>
          </a:p>
        </p:txBody>
      </p:sp>
      <p:sp>
        <p:nvSpPr>
          <p:cNvPr id="4" name="Footer Placeholder 3">
            <a:extLst>
              <a:ext uri="{FF2B5EF4-FFF2-40B4-BE49-F238E27FC236}">
                <a16:creationId xmlns:a16="http://schemas.microsoft.com/office/drawing/2014/main" id="{DD3C27C0-8A5A-3D6F-4A31-44CEF15F68A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9C45DB1-E5E4-D778-F2BF-C536F21216C7}"/>
              </a:ext>
            </a:extLst>
          </p:cNvPr>
          <p:cNvSpPr>
            <a:spLocks noGrp="1"/>
          </p:cNvSpPr>
          <p:nvPr>
            <p:ph type="sldNum" sz="quarter" idx="12"/>
          </p:nvPr>
        </p:nvSpPr>
        <p:spPr/>
        <p:txBody>
          <a:bodyPr/>
          <a:lstStyle/>
          <a:p>
            <a:fld id="{65867009-512B-564D-BE78-BAEC0936AAD0}" type="slidenum">
              <a:rPr lang="en-GB" smtClean="0"/>
              <a:t>‹#›</a:t>
            </a:fld>
            <a:endParaRPr lang="en-GB"/>
          </a:p>
        </p:txBody>
      </p:sp>
    </p:spTree>
    <p:extLst>
      <p:ext uri="{BB962C8B-B14F-4D97-AF65-F5344CB8AC3E}">
        <p14:creationId xmlns:p14="http://schemas.microsoft.com/office/powerpoint/2010/main" val="388057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EB82CE-5939-7791-74A4-A7B954F0B920}"/>
              </a:ext>
            </a:extLst>
          </p:cNvPr>
          <p:cNvSpPr>
            <a:spLocks noGrp="1"/>
          </p:cNvSpPr>
          <p:nvPr>
            <p:ph type="dt" sz="half" idx="10"/>
          </p:nvPr>
        </p:nvSpPr>
        <p:spPr/>
        <p:txBody>
          <a:bodyPr/>
          <a:lstStyle/>
          <a:p>
            <a:fld id="{F2EB5629-5A28-D74F-B285-53AB2BFBF885}" type="datetimeFigureOut">
              <a:rPr lang="en-GB" smtClean="0"/>
              <a:t>19/09/2023</a:t>
            </a:fld>
            <a:endParaRPr lang="en-GB"/>
          </a:p>
        </p:txBody>
      </p:sp>
      <p:sp>
        <p:nvSpPr>
          <p:cNvPr id="3" name="Footer Placeholder 2">
            <a:extLst>
              <a:ext uri="{FF2B5EF4-FFF2-40B4-BE49-F238E27FC236}">
                <a16:creationId xmlns:a16="http://schemas.microsoft.com/office/drawing/2014/main" id="{9955F5CA-E214-AFBA-63D3-77779195E5C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3F52301-A365-B91D-69EB-254312B35777}"/>
              </a:ext>
            </a:extLst>
          </p:cNvPr>
          <p:cNvSpPr>
            <a:spLocks noGrp="1"/>
          </p:cNvSpPr>
          <p:nvPr>
            <p:ph type="sldNum" sz="quarter" idx="12"/>
          </p:nvPr>
        </p:nvSpPr>
        <p:spPr/>
        <p:txBody>
          <a:bodyPr/>
          <a:lstStyle/>
          <a:p>
            <a:fld id="{65867009-512B-564D-BE78-BAEC0936AAD0}" type="slidenum">
              <a:rPr lang="en-GB" smtClean="0"/>
              <a:t>‹#›</a:t>
            </a:fld>
            <a:endParaRPr lang="en-GB"/>
          </a:p>
        </p:txBody>
      </p:sp>
    </p:spTree>
    <p:extLst>
      <p:ext uri="{BB962C8B-B14F-4D97-AF65-F5344CB8AC3E}">
        <p14:creationId xmlns:p14="http://schemas.microsoft.com/office/powerpoint/2010/main" val="2988738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08B2A-A870-AD35-8299-64F032F0C26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C5A02A0-9619-F319-B3D9-725AD2D210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133E218-2C70-C635-6AC1-369D30F65A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389C6BC-14A5-4377-A099-4AEF11A14301}"/>
              </a:ext>
            </a:extLst>
          </p:cNvPr>
          <p:cNvSpPr>
            <a:spLocks noGrp="1"/>
          </p:cNvSpPr>
          <p:nvPr>
            <p:ph type="dt" sz="half" idx="10"/>
          </p:nvPr>
        </p:nvSpPr>
        <p:spPr/>
        <p:txBody>
          <a:bodyPr/>
          <a:lstStyle/>
          <a:p>
            <a:fld id="{F2EB5629-5A28-D74F-B285-53AB2BFBF885}" type="datetimeFigureOut">
              <a:rPr lang="en-GB" smtClean="0"/>
              <a:t>19/09/2023</a:t>
            </a:fld>
            <a:endParaRPr lang="en-GB"/>
          </a:p>
        </p:txBody>
      </p:sp>
      <p:sp>
        <p:nvSpPr>
          <p:cNvPr id="6" name="Footer Placeholder 5">
            <a:extLst>
              <a:ext uri="{FF2B5EF4-FFF2-40B4-BE49-F238E27FC236}">
                <a16:creationId xmlns:a16="http://schemas.microsoft.com/office/drawing/2014/main" id="{356909CA-56B6-A8D9-2C49-6CDB6DD3DE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EAABDBC-D534-A66E-7C45-7C663005EE00}"/>
              </a:ext>
            </a:extLst>
          </p:cNvPr>
          <p:cNvSpPr>
            <a:spLocks noGrp="1"/>
          </p:cNvSpPr>
          <p:nvPr>
            <p:ph type="sldNum" sz="quarter" idx="12"/>
          </p:nvPr>
        </p:nvSpPr>
        <p:spPr/>
        <p:txBody>
          <a:bodyPr/>
          <a:lstStyle/>
          <a:p>
            <a:fld id="{65867009-512B-564D-BE78-BAEC0936AAD0}" type="slidenum">
              <a:rPr lang="en-GB" smtClean="0"/>
              <a:t>‹#›</a:t>
            </a:fld>
            <a:endParaRPr lang="en-GB"/>
          </a:p>
        </p:txBody>
      </p:sp>
    </p:spTree>
    <p:extLst>
      <p:ext uri="{BB962C8B-B14F-4D97-AF65-F5344CB8AC3E}">
        <p14:creationId xmlns:p14="http://schemas.microsoft.com/office/powerpoint/2010/main" val="1703003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09FDC-C890-8EBC-3BEE-3D0ABEDBE36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0DB7913-E0F8-D72A-6C50-EAEE80F874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B1A7E9-005B-4AFE-54B9-69980E92F1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61450BA-58EF-36D6-4969-AD263C6B4B14}"/>
              </a:ext>
            </a:extLst>
          </p:cNvPr>
          <p:cNvSpPr>
            <a:spLocks noGrp="1"/>
          </p:cNvSpPr>
          <p:nvPr>
            <p:ph type="dt" sz="half" idx="10"/>
          </p:nvPr>
        </p:nvSpPr>
        <p:spPr/>
        <p:txBody>
          <a:bodyPr/>
          <a:lstStyle/>
          <a:p>
            <a:fld id="{F2EB5629-5A28-D74F-B285-53AB2BFBF885}" type="datetimeFigureOut">
              <a:rPr lang="en-GB" smtClean="0"/>
              <a:t>19/09/2023</a:t>
            </a:fld>
            <a:endParaRPr lang="en-GB"/>
          </a:p>
        </p:txBody>
      </p:sp>
      <p:sp>
        <p:nvSpPr>
          <p:cNvPr id="6" name="Footer Placeholder 5">
            <a:extLst>
              <a:ext uri="{FF2B5EF4-FFF2-40B4-BE49-F238E27FC236}">
                <a16:creationId xmlns:a16="http://schemas.microsoft.com/office/drawing/2014/main" id="{253183B6-B7EF-3329-27CF-CE31C046389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651707-C1B7-748B-BA03-6FA4E0053DC7}"/>
              </a:ext>
            </a:extLst>
          </p:cNvPr>
          <p:cNvSpPr>
            <a:spLocks noGrp="1"/>
          </p:cNvSpPr>
          <p:nvPr>
            <p:ph type="sldNum" sz="quarter" idx="12"/>
          </p:nvPr>
        </p:nvSpPr>
        <p:spPr/>
        <p:txBody>
          <a:bodyPr/>
          <a:lstStyle/>
          <a:p>
            <a:fld id="{65867009-512B-564D-BE78-BAEC0936AAD0}" type="slidenum">
              <a:rPr lang="en-GB" smtClean="0"/>
              <a:t>‹#›</a:t>
            </a:fld>
            <a:endParaRPr lang="en-GB"/>
          </a:p>
        </p:txBody>
      </p:sp>
    </p:spTree>
    <p:extLst>
      <p:ext uri="{BB962C8B-B14F-4D97-AF65-F5344CB8AC3E}">
        <p14:creationId xmlns:p14="http://schemas.microsoft.com/office/powerpoint/2010/main" val="471088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E95A0E-3E47-D54A-40B7-142CE005F9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4A21317-F493-7B01-E128-E5AD93FDD5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DED2E98-740C-B1AD-6964-3C91E9EB03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EB5629-5A28-D74F-B285-53AB2BFBF885}" type="datetimeFigureOut">
              <a:rPr lang="en-GB" smtClean="0"/>
              <a:t>19/09/2023</a:t>
            </a:fld>
            <a:endParaRPr lang="en-GB"/>
          </a:p>
        </p:txBody>
      </p:sp>
      <p:sp>
        <p:nvSpPr>
          <p:cNvPr id="5" name="Footer Placeholder 4">
            <a:extLst>
              <a:ext uri="{FF2B5EF4-FFF2-40B4-BE49-F238E27FC236}">
                <a16:creationId xmlns:a16="http://schemas.microsoft.com/office/drawing/2014/main" id="{ADD605C7-B2DB-9E49-83BD-9979EECF98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A806026-6FA1-B49E-C255-385727908B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867009-512B-564D-BE78-BAEC0936AAD0}" type="slidenum">
              <a:rPr lang="en-GB" smtClean="0"/>
              <a:t>‹#›</a:t>
            </a:fld>
            <a:endParaRPr lang="en-GB"/>
          </a:p>
        </p:txBody>
      </p:sp>
    </p:spTree>
    <p:extLst>
      <p:ext uri="{BB962C8B-B14F-4D97-AF65-F5344CB8AC3E}">
        <p14:creationId xmlns:p14="http://schemas.microsoft.com/office/powerpoint/2010/main" val="510123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8CF28B-6DB4-448A-A6B1-17BFA5990F86}"/>
              </a:ext>
            </a:extLst>
          </p:cNvPr>
          <p:cNvSpPr>
            <a:spLocks noGrp="1"/>
          </p:cNvSpPr>
          <p:nvPr>
            <p:ph type="ctrTitle"/>
          </p:nvPr>
        </p:nvSpPr>
        <p:spPr>
          <a:xfrm>
            <a:off x="638881" y="417576"/>
            <a:ext cx="10909640" cy="1249394"/>
          </a:xfrm>
        </p:spPr>
        <p:txBody>
          <a:bodyPr anchor="ctr">
            <a:normAutofit/>
          </a:bodyPr>
          <a:lstStyle/>
          <a:p>
            <a:r>
              <a:rPr lang="en-GB" sz="6600" dirty="0">
                <a:latin typeface="Letter-join Plus 8" panose="02000505000000020003" pitchFamily="2" charset="0"/>
              </a:rPr>
              <a:t>Meet the Teacher</a:t>
            </a:r>
          </a:p>
        </p:txBody>
      </p:sp>
      <p:sp>
        <p:nvSpPr>
          <p:cNvPr id="3" name="Subtitle 2">
            <a:extLst>
              <a:ext uri="{FF2B5EF4-FFF2-40B4-BE49-F238E27FC236}">
                <a16:creationId xmlns:a16="http://schemas.microsoft.com/office/drawing/2014/main" id="{C0D2EBC9-32B1-C662-5E09-D28ADD5F460D}"/>
              </a:ext>
            </a:extLst>
          </p:cNvPr>
          <p:cNvSpPr>
            <a:spLocks noGrp="1"/>
          </p:cNvSpPr>
          <p:nvPr>
            <p:ph type="subTitle" idx="1"/>
          </p:nvPr>
        </p:nvSpPr>
        <p:spPr>
          <a:xfrm>
            <a:off x="638881" y="2289772"/>
            <a:ext cx="10909643" cy="687406"/>
          </a:xfrm>
        </p:spPr>
        <p:txBody>
          <a:bodyPr anchor="ctr">
            <a:normAutofit/>
          </a:bodyPr>
          <a:lstStyle/>
          <a:p>
            <a:r>
              <a:rPr lang="en-GB" sz="4000" dirty="0">
                <a:latin typeface="Letter-join Plus 8" panose="02000505000000020003" pitchFamily="2" charset="0"/>
              </a:rPr>
              <a:t>Miss Owens</a:t>
            </a: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mage result for welcome">
            <a:extLst>
              <a:ext uri="{FF2B5EF4-FFF2-40B4-BE49-F238E27FC236}">
                <a16:creationId xmlns:a16="http://schemas.microsoft.com/office/drawing/2014/main" id="{13A08117-BAC4-70DA-4280-EF0C8FA78961}"/>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921" b="91667" l="6089" r="94028">
                        <a14:foregroundMark x1="6089" y1="34325" x2="9953" y2="51984"/>
                        <a14:foregroundMark x1="44028" y1="42857" x2="88056" y2="44643"/>
                        <a14:foregroundMark x1="59133" y1="64484" x2="59953" y2="88690"/>
                        <a14:foregroundMark x1="75527" y1="61310" x2="77166" y2="83929"/>
                        <a14:foregroundMark x1="88056" y1="60516" x2="88290" y2="82937"/>
                        <a14:foregroundMark x1="65925" y1="51587" x2="71897" y2="91865"/>
                        <a14:foregroundMark x1="89344" y1="49405" x2="91686" y2="41468"/>
                        <a14:foregroundMark x1="17213" y1="48016" x2="53279" y2="36706"/>
                        <a14:foregroundMark x1="53279" y1="36706" x2="94028" y2="45833"/>
                      </a14:backgroundRemoval>
                    </a14:imgEffect>
                  </a14:imgLayer>
                </a14:imgProps>
              </a:ext>
              <a:ext uri="{28A0092B-C50C-407E-A947-70E740481C1C}">
                <a14:useLocalDpi xmlns:a14="http://schemas.microsoft.com/office/drawing/2010/main" val="0"/>
              </a:ext>
            </a:extLst>
          </a:blip>
          <a:stretch>
            <a:fillRect/>
          </a:stretch>
        </p:blipFill>
        <p:spPr bwMode="auto">
          <a:xfrm>
            <a:off x="3054418" y="2718247"/>
            <a:ext cx="6078566" cy="3586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786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63007" y="488428"/>
            <a:ext cx="11485042" cy="6207794"/>
          </a:xfrm>
        </p:spPr>
        <p:txBody>
          <a:bodyPr>
            <a:normAutofit/>
          </a:bodyPr>
          <a:lstStyle/>
          <a:p>
            <a:r>
              <a:rPr lang="en-GB" b="1" dirty="0">
                <a:latin typeface="Letter-join Plus 8" panose="02000505000000020003" pitchFamily="2" charset="0"/>
              </a:rPr>
              <a:t>Spring Term Topics: </a:t>
            </a:r>
          </a:p>
          <a:p>
            <a:pPr marL="0" indent="0">
              <a:buNone/>
            </a:pPr>
            <a:r>
              <a:rPr lang="en-GB" dirty="0">
                <a:latin typeface="Letter-join Plus 8" panose="02000505000000020003" pitchFamily="2" charset="0"/>
              </a:rPr>
              <a:t>Why is Britain great? </a:t>
            </a:r>
          </a:p>
          <a:p>
            <a:pPr marL="0" indent="0">
              <a:buNone/>
            </a:pPr>
            <a:r>
              <a:rPr lang="en-GB" dirty="0">
                <a:latin typeface="Letter-join Plus 8" panose="02000505000000020003" pitchFamily="2" charset="0"/>
              </a:rPr>
              <a:t>How do farms help us?  </a:t>
            </a:r>
          </a:p>
          <a:p>
            <a:endParaRPr lang="en-GB" dirty="0">
              <a:latin typeface="Letter-join Plus 8" panose="02000505000000020003" pitchFamily="2" charset="0"/>
            </a:endParaRPr>
          </a:p>
          <a:p>
            <a:r>
              <a:rPr lang="en-GB" b="1" dirty="0">
                <a:latin typeface="Letter-join Plus 8" panose="02000505000000020003" pitchFamily="2" charset="0"/>
              </a:rPr>
              <a:t>Summer Term Topics: </a:t>
            </a:r>
          </a:p>
          <a:p>
            <a:pPr marL="0" indent="0">
              <a:buNone/>
            </a:pPr>
            <a:r>
              <a:rPr lang="en-GB" dirty="0">
                <a:latin typeface="Letter-join Plus 8" panose="02000505000000020003" pitchFamily="2" charset="0"/>
              </a:rPr>
              <a:t>Compass Points! </a:t>
            </a:r>
          </a:p>
          <a:p>
            <a:pPr marL="0" indent="0">
              <a:buNone/>
            </a:pPr>
            <a:endParaRPr lang="en-GB" dirty="0">
              <a:latin typeface="Letter-join Plus 8" panose="02000505000000020003" pitchFamily="2" charset="0"/>
            </a:endParaRPr>
          </a:p>
          <a:p>
            <a:r>
              <a:rPr lang="en-GB" dirty="0">
                <a:solidFill>
                  <a:srgbClr val="7030A0"/>
                </a:solidFill>
                <a:latin typeface="Letter-join Plus 8" panose="02000505000000020003" pitchFamily="2" charset="0"/>
              </a:rPr>
              <a:t>If you have any resources/ know anyone with links to our topics, please let me know so we can make them as exciting as possible!</a:t>
            </a:r>
          </a:p>
          <a:p>
            <a:endParaRPr lang="en-GB" dirty="0">
              <a:latin typeface="Letter-join Plus 8" panose="02000505000000020003" pitchFamily="2" charset="0"/>
            </a:endParaRPr>
          </a:p>
          <a:p>
            <a:r>
              <a:rPr lang="en-GB" b="1" dirty="0">
                <a:latin typeface="Letter-join Plus 8" panose="02000505000000020003" pitchFamily="2" charset="0"/>
              </a:rPr>
              <a:t>All information about topics, will be sent in the letters at the start of each new term (and can be found on the website) </a:t>
            </a:r>
          </a:p>
          <a:p>
            <a:endParaRPr lang="en-GB" dirty="0"/>
          </a:p>
        </p:txBody>
      </p:sp>
      <p:pic>
        <p:nvPicPr>
          <p:cNvPr id="2050" name="Picture 2" descr="What's the Difference Between Great Britain and the United Kingdom? |  Britannica">
            <a:extLst>
              <a:ext uri="{FF2B5EF4-FFF2-40B4-BE49-F238E27FC236}">
                <a16:creationId xmlns:a16="http://schemas.microsoft.com/office/drawing/2014/main" id="{B8EC2F8C-2561-4BAE-A805-92F8283773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92423" y="488428"/>
            <a:ext cx="2207154" cy="16553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Young midwestern farmers want to grow sustainable food – but they need help  | Guardian sustainable business | The Guardian">
            <a:extLst>
              <a:ext uri="{FF2B5EF4-FFF2-40B4-BE49-F238E27FC236}">
                <a16:creationId xmlns:a16="http://schemas.microsoft.com/office/drawing/2014/main" id="{C1A734BB-925E-4A5E-8F97-8A7BA7B7DB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0764" y="668749"/>
            <a:ext cx="2957796" cy="177467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What Is A Compass? | How Does A Compass Work? | DK Find Out">
            <a:extLst>
              <a:ext uri="{FF2B5EF4-FFF2-40B4-BE49-F238E27FC236}">
                <a16:creationId xmlns:a16="http://schemas.microsoft.com/office/drawing/2014/main" id="{7F697B8A-89EF-4EF6-A030-A3717817932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44374" y="2598687"/>
            <a:ext cx="1141149"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957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C3033-8D17-49EF-A634-7BF95B9B8CBA}"/>
              </a:ext>
            </a:extLst>
          </p:cNvPr>
          <p:cNvSpPr>
            <a:spLocks noGrp="1"/>
          </p:cNvSpPr>
          <p:nvPr>
            <p:ph type="title"/>
          </p:nvPr>
        </p:nvSpPr>
        <p:spPr>
          <a:xfrm>
            <a:off x="466725" y="66426"/>
            <a:ext cx="10515600" cy="1325563"/>
          </a:xfrm>
        </p:spPr>
        <p:txBody>
          <a:bodyPr>
            <a:normAutofit/>
          </a:bodyPr>
          <a:lstStyle/>
          <a:p>
            <a:r>
              <a:rPr lang="en-GB" sz="6600" u="sng" dirty="0">
                <a:latin typeface="Letter-join Plus 8" panose="02000505000000020003" pitchFamily="2" charset="0"/>
              </a:rPr>
              <a:t>Science</a:t>
            </a:r>
          </a:p>
        </p:txBody>
      </p:sp>
      <p:sp>
        <p:nvSpPr>
          <p:cNvPr id="3" name="Content Placeholder 2">
            <a:extLst>
              <a:ext uri="{FF2B5EF4-FFF2-40B4-BE49-F238E27FC236}">
                <a16:creationId xmlns:a16="http://schemas.microsoft.com/office/drawing/2014/main" id="{C62668B0-E9FA-4E3D-8C28-F023035D7810}"/>
              </a:ext>
            </a:extLst>
          </p:cNvPr>
          <p:cNvSpPr>
            <a:spLocks noGrp="1"/>
          </p:cNvSpPr>
          <p:nvPr>
            <p:ph sz="quarter" idx="1"/>
          </p:nvPr>
        </p:nvSpPr>
        <p:spPr>
          <a:xfrm>
            <a:off x="466725" y="1553693"/>
            <a:ext cx="11258550" cy="4860032"/>
          </a:xfrm>
        </p:spPr>
        <p:txBody>
          <a:bodyPr/>
          <a:lstStyle/>
          <a:p>
            <a:r>
              <a:rPr lang="en-GB" dirty="0">
                <a:latin typeface="Letter-join Plus 8" panose="02000505000000020003" pitchFamily="2" charset="0"/>
              </a:rPr>
              <a:t>We will learn about Animals including Humans, Materials and Living Things and their Habitats through our first topic, ‘What’s Wrong with Mr Bear?’ which is linked to our work on Peace at Last. </a:t>
            </a:r>
          </a:p>
          <a:p>
            <a:endParaRPr lang="en-GB" dirty="0">
              <a:latin typeface="Letter-join Plus 8" panose="02000505000000020003" pitchFamily="2" charset="0"/>
            </a:endParaRPr>
          </a:p>
          <a:p>
            <a:pPr marL="0" indent="0">
              <a:buNone/>
            </a:pPr>
            <a:endParaRPr lang="en-GB" dirty="0">
              <a:latin typeface="Letter-join Plus 8" panose="02000505000000020003" pitchFamily="2" charset="0"/>
            </a:endParaRPr>
          </a:p>
          <a:p>
            <a:pPr marL="0" indent="0">
              <a:buNone/>
            </a:pPr>
            <a:endParaRPr lang="en-GB" dirty="0">
              <a:latin typeface="Letter-join Plus 8" panose="02000505000000020003" pitchFamily="2" charset="0"/>
            </a:endParaRPr>
          </a:p>
          <a:p>
            <a:r>
              <a:rPr lang="en-GB" dirty="0">
                <a:latin typeface="Letter-join Plus 8" panose="02000505000000020003" pitchFamily="2" charset="0"/>
              </a:rPr>
              <a:t>After half term, we will explore, Animals including Humans and Living Things and their Habitats through our topic, ‘Would you see a Cactus in a Rainforest?</a:t>
            </a:r>
          </a:p>
        </p:txBody>
      </p:sp>
      <p:pic>
        <p:nvPicPr>
          <p:cNvPr id="3074" name="Picture 2" descr="Cactus | Description, Distribution, Family, &amp; Facts | Britannica">
            <a:extLst>
              <a:ext uri="{FF2B5EF4-FFF2-40B4-BE49-F238E27FC236}">
                <a16:creationId xmlns:a16="http://schemas.microsoft.com/office/drawing/2014/main" id="{7216C32D-1207-4F06-BF61-9CF22CA20D7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0822" y="5304307"/>
            <a:ext cx="1771503" cy="11803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eace at Last by Jill Murphy | Waterstones">
            <a:extLst>
              <a:ext uri="{FF2B5EF4-FFF2-40B4-BE49-F238E27FC236}">
                <a16:creationId xmlns:a16="http://schemas.microsoft.com/office/drawing/2014/main" id="{2D1D852C-141E-4756-8E97-49DEA839E1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69725" y="2447318"/>
            <a:ext cx="1253695" cy="1536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32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434" y="215400"/>
            <a:ext cx="7772400" cy="1143000"/>
          </a:xfrm>
        </p:spPr>
        <p:txBody>
          <a:bodyPr>
            <a:normAutofit/>
          </a:bodyPr>
          <a:lstStyle/>
          <a:p>
            <a:r>
              <a:rPr lang="en-GB" sz="6600" u="sng" dirty="0">
                <a:latin typeface="Letter-join Plus 8" panose="02000505000000020003" pitchFamily="2" charset="0"/>
              </a:rPr>
              <a:t>Homework</a:t>
            </a:r>
          </a:p>
        </p:txBody>
      </p:sp>
      <p:sp>
        <p:nvSpPr>
          <p:cNvPr id="3" name="Content Placeholder 2"/>
          <p:cNvSpPr>
            <a:spLocks noGrp="1"/>
          </p:cNvSpPr>
          <p:nvPr>
            <p:ph sz="quarter" idx="1"/>
          </p:nvPr>
        </p:nvSpPr>
        <p:spPr>
          <a:xfrm>
            <a:off x="534342" y="2295877"/>
            <a:ext cx="11123315" cy="4245600"/>
          </a:xfrm>
        </p:spPr>
        <p:txBody>
          <a:bodyPr>
            <a:normAutofit/>
          </a:bodyPr>
          <a:lstStyle/>
          <a:p>
            <a:r>
              <a:rPr lang="en-GB" sz="3600" dirty="0">
                <a:latin typeface="Letter-join Plus 8" panose="02000505000000020003" pitchFamily="2" charset="0"/>
              </a:rPr>
              <a:t>Maths consolidation or pre-teaching via </a:t>
            </a:r>
            <a:r>
              <a:rPr lang="en-GB" sz="3600" dirty="0" err="1">
                <a:latin typeface="Letter-join Plus 8" panose="02000505000000020003" pitchFamily="2" charset="0"/>
              </a:rPr>
              <a:t>MyMaths</a:t>
            </a:r>
            <a:r>
              <a:rPr lang="en-GB" sz="3600" dirty="0">
                <a:latin typeface="Letter-join Plus 8" panose="02000505000000020003" pitchFamily="2" charset="0"/>
              </a:rPr>
              <a:t>.</a:t>
            </a:r>
          </a:p>
          <a:p>
            <a:pPr marL="0" indent="0">
              <a:buNone/>
            </a:pPr>
            <a:endParaRPr lang="en-GB" sz="3600" dirty="0">
              <a:latin typeface="Letter-join Plus 8" panose="02000505000000020003" pitchFamily="2" charset="0"/>
            </a:endParaRPr>
          </a:p>
          <a:p>
            <a:pPr marL="0" indent="0">
              <a:buNone/>
            </a:pPr>
            <a:r>
              <a:rPr lang="en-GB" sz="3600" dirty="0">
                <a:latin typeface="Letter-join Plus 8" panose="02000505000000020003" pitchFamily="2" charset="0"/>
              </a:rPr>
              <a:t>Set each Friday, to be completed by the following Friday.</a:t>
            </a:r>
          </a:p>
          <a:p>
            <a:pPr marL="0" indent="0">
              <a:buNone/>
            </a:pPr>
            <a:endParaRPr lang="en-GB" sz="3600" b="1" dirty="0">
              <a:latin typeface="Letter-join Plus 8" panose="02000505000000020003" pitchFamily="2" charset="0"/>
            </a:endParaRPr>
          </a:p>
          <a:p>
            <a:pPr marL="0" indent="0">
              <a:buNone/>
            </a:pPr>
            <a:r>
              <a:rPr lang="en-GB" sz="3600" b="1" dirty="0">
                <a:latin typeface="Letter-join Plus 8" panose="02000505000000020003" pitchFamily="2" charset="0"/>
              </a:rPr>
              <a:t>Any issues, please communicate via your child’s journal or I am available on the door in the morning. </a:t>
            </a:r>
            <a:endParaRPr lang="en-GB" b="1" dirty="0">
              <a:latin typeface="Letter-join Plus 8" panose="02000505000000020003" pitchFamily="2" charset="0"/>
            </a:endParaRPr>
          </a:p>
          <a:p>
            <a:pPr marL="0" indent="0">
              <a:buNone/>
            </a:pP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8406" y="215400"/>
            <a:ext cx="2487343" cy="172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1959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08652-7D0E-7173-F422-2BC36A63CFB3}"/>
              </a:ext>
            </a:extLst>
          </p:cNvPr>
          <p:cNvSpPr>
            <a:spLocks noGrp="1"/>
          </p:cNvSpPr>
          <p:nvPr>
            <p:ph type="title"/>
          </p:nvPr>
        </p:nvSpPr>
        <p:spPr>
          <a:xfrm>
            <a:off x="222422" y="68563"/>
            <a:ext cx="10515600" cy="1325563"/>
          </a:xfrm>
        </p:spPr>
        <p:txBody>
          <a:bodyPr>
            <a:normAutofit/>
          </a:bodyPr>
          <a:lstStyle/>
          <a:p>
            <a:r>
              <a:rPr lang="en-GB" sz="6600" u="sng" dirty="0">
                <a:latin typeface="Letter-join Plus 8" panose="02000505000000020003" pitchFamily="2" charset="0"/>
              </a:rPr>
              <a:t>Reading</a:t>
            </a:r>
          </a:p>
        </p:txBody>
      </p:sp>
      <p:sp>
        <p:nvSpPr>
          <p:cNvPr id="3" name="Content Placeholder 2">
            <a:extLst>
              <a:ext uri="{FF2B5EF4-FFF2-40B4-BE49-F238E27FC236}">
                <a16:creationId xmlns:a16="http://schemas.microsoft.com/office/drawing/2014/main" id="{80A06E4F-6B88-086F-BB8A-ABF22F5DAACF}"/>
              </a:ext>
            </a:extLst>
          </p:cNvPr>
          <p:cNvSpPr>
            <a:spLocks noGrp="1"/>
          </p:cNvSpPr>
          <p:nvPr>
            <p:ph idx="1"/>
          </p:nvPr>
        </p:nvSpPr>
        <p:spPr>
          <a:xfrm>
            <a:off x="222422" y="1640487"/>
            <a:ext cx="11636643" cy="4900990"/>
          </a:xfrm>
        </p:spPr>
        <p:txBody>
          <a:bodyPr>
            <a:normAutofit fontScale="62500" lnSpcReduction="20000"/>
          </a:bodyPr>
          <a:lstStyle/>
          <a:p>
            <a:r>
              <a:rPr lang="en-GB" sz="4000" dirty="0">
                <a:latin typeface="Letter-join Plus 8" panose="02000505000000020003" pitchFamily="2" charset="0"/>
              </a:rPr>
              <a:t>2 paper books </a:t>
            </a:r>
          </a:p>
          <a:p>
            <a:endParaRPr lang="en-GB" sz="4000" dirty="0">
              <a:latin typeface="Letter-join Plus 8" panose="02000505000000020003" pitchFamily="2" charset="0"/>
            </a:endParaRPr>
          </a:p>
          <a:p>
            <a:r>
              <a:rPr lang="en-GB" sz="4000" dirty="0">
                <a:latin typeface="Letter-join Plus 8" panose="02000505000000020003" pitchFamily="2" charset="0"/>
              </a:rPr>
              <a:t>Please sign the journal </a:t>
            </a:r>
          </a:p>
          <a:p>
            <a:pPr marL="0" indent="0">
              <a:buNone/>
            </a:pPr>
            <a:endParaRPr lang="en-GB" sz="4000" dirty="0">
              <a:latin typeface="Letter-join Plus 8" panose="02000505000000020003" pitchFamily="2" charset="0"/>
            </a:endParaRPr>
          </a:p>
          <a:p>
            <a:r>
              <a:rPr lang="en-GB" sz="4000" dirty="0">
                <a:latin typeface="Letter-join Plus 8" panose="02000505000000020003" pitchFamily="2" charset="0"/>
              </a:rPr>
              <a:t>Send in journal every day </a:t>
            </a:r>
          </a:p>
          <a:p>
            <a:endParaRPr lang="en-GB" sz="4000" dirty="0">
              <a:latin typeface="Letter-join Plus 8" panose="02000505000000020003" pitchFamily="2" charset="0"/>
            </a:endParaRPr>
          </a:p>
          <a:p>
            <a:r>
              <a:rPr lang="en-GB" sz="4000" dirty="0">
                <a:latin typeface="Letter-join Plus 8" panose="02000505000000020003" pitchFamily="2" charset="0"/>
              </a:rPr>
              <a:t>Listen to your child read</a:t>
            </a:r>
          </a:p>
          <a:p>
            <a:pPr marL="0" indent="0">
              <a:buNone/>
            </a:pPr>
            <a:r>
              <a:rPr lang="en-GB" sz="4000" b="1" dirty="0">
                <a:latin typeface="Letter-join Plus 8" panose="02000505000000020003" pitchFamily="2" charset="0"/>
              </a:rPr>
              <a:t>Can they recall what they have read? (Retrieval) </a:t>
            </a:r>
          </a:p>
          <a:p>
            <a:pPr marL="0" indent="0">
              <a:buNone/>
            </a:pPr>
            <a:r>
              <a:rPr lang="en-GB" sz="4000" b="1" dirty="0">
                <a:latin typeface="Letter-join Plus 8" panose="02000505000000020003" pitchFamily="2" charset="0"/>
              </a:rPr>
              <a:t>Find and recall the meaning of words? (Vocabulary)</a:t>
            </a:r>
          </a:p>
          <a:p>
            <a:pPr marL="0" indent="0">
              <a:buNone/>
            </a:pPr>
            <a:r>
              <a:rPr lang="en-GB" sz="4000" b="1" dirty="0">
                <a:latin typeface="Letter-join Plus 8" panose="02000505000000020003" pitchFamily="2" charset="0"/>
              </a:rPr>
              <a:t>Can they make predictions? (Prediction)</a:t>
            </a:r>
          </a:p>
          <a:p>
            <a:endParaRPr lang="en-GB" sz="4000" dirty="0">
              <a:latin typeface="Letter-join Plus 8" panose="02000505000000020003" pitchFamily="2" charset="0"/>
            </a:endParaRPr>
          </a:p>
          <a:p>
            <a:r>
              <a:rPr lang="en-GB" sz="4000" dirty="0">
                <a:latin typeface="Letter-join Plus 8" panose="02000505000000020003" pitchFamily="2" charset="0"/>
              </a:rPr>
              <a:t>Books are changed once a week – </a:t>
            </a:r>
            <a:r>
              <a:rPr lang="en-GB" sz="4000" dirty="0">
                <a:solidFill>
                  <a:srgbClr val="FF0000"/>
                </a:solidFill>
                <a:latin typeface="Letter-join Plus 8" panose="02000505000000020003" pitchFamily="2" charset="0"/>
              </a:rPr>
              <a:t>Wednesday</a:t>
            </a:r>
          </a:p>
          <a:p>
            <a:pPr marL="0" indent="0">
              <a:buNone/>
            </a:pPr>
            <a:endParaRPr lang="en-GB" sz="3300" dirty="0">
              <a:solidFill>
                <a:srgbClr val="FF0000"/>
              </a:solidFill>
              <a:latin typeface="Letter-join Plus 8" panose="02000505000000020003" pitchFamily="2" charset="0"/>
            </a:endParaRPr>
          </a:p>
          <a:p>
            <a:pPr marL="0" indent="0">
              <a:buNone/>
            </a:pPr>
            <a:endParaRPr lang="en-GB" sz="3300" dirty="0">
              <a:latin typeface="Letter-join Plus 8" panose="02000505000000020003" pitchFamily="2" charset="0"/>
            </a:endParaRPr>
          </a:p>
          <a:p>
            <a:pPr marL="0" indent="0">
              <a:buNone/>
            </a:pPr>
            <a:endParaRPr lang="en-GB" dirty="0"/>
          </a:p>
        </p:txBody>
      </p:sp>
      <p:pic>
        <p:nvPicPr>
          <p:cNvPr id="4" name="Picture 3" descr="A cartoon of a child reading a book&#10;&#10;Description automatically generated">
            <a:extLst>
              <a:ext uri="{FF2B5EF4-FFF2-40B4-BE49-F238E27FC236}">
                <a16:creationId xmlns:a16="http://schemas.microsoft.com/office/drawing/2014/main" id="{01D75D7D-BF78-9458-474D-BD60C466F85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918916" y="731344"/>
            <a:ext cx="2665892" cy="2824867"/>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9166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1208A-2D84-49C6-93FB-28B281ACF307}"/>
              </a:ext>
            </a:extLst>
          </p:cNvPr>
          <p:cNvSpPr>
            <a:spLocks noGrp="1"/>
          </p:cNvSpPr>
          <p:nvPr>
            <p:ph type="title"/>
          </p:nvPr>
        </p:nvSpPr>
        <p:spPr>
          <a:xfrm>
            <a:off x="486508" y="168178"/>
            <a:ext cx="10515600" cy="1325563"/>
          </a:xfrm>
        </p:spPr>
        <p:txBody>
          <a:bodyPr>
            <a:normAutofit/>
          </a:bodyPr>
          <a:lstStyle/>
          <a:p>
            <a:r>
              <a:rPr lang="en-GB" sz="6600" u="sng" dirty="0">
                <a:latin typeface="Letter-join Plus 8" panose="02000505000000020003" pitchFamily="2" charset="0"/>
              </a:rPr>
              <a:t>How you can help at home</a:t>
            </a:r>
          </a:p>
        </p:txBody>
      </p:sp>
      <p:sp>
        <p:nvSpPr>
          <p:cNvPr id="3" name="Content Placeholder 2">
            <a:extLst>
              <a:ext uri="{FF2B5EF4-FFF2-40B4-BE49-F238E27FC236}">
                <a16:creationId xmlns:a16="http://schemas.microsoft.com/office/drawing/2014/main" id="{159EF1EC-A03F-4D68-4998-33D5B62C3FFB}"/>
              </a:ext>
            </a:extLst>
          </p:cNvPr>
          <p:cNvSpPr>
            <a:spLocks noGrp="1"/>
          </p:cNvSpPr>
          <p:nvPr>
            <p:ph idx="1"/>
          </p:nvPr>
        </p:nvSpPr>
        <p:spPr>
          <a:xfrm>
            <a:off x="486508" y="1986792"/>
            <a:ext cx="10515600" cy="4351338"/>
          </a:xfrm>
        </p:spPr>
        <p:txBody>
          <a:bodyPr>
            <a:normAutofit lnSpcReduction="10000"/>
          </a:bodyPr>
          <a:lstStyle/>
          <a:p>
            <a:r>
              <a:rPr lang="en-GB" sz="3000" dirty="0">
                <a:latin typeface="Letter-join Plus 8" panose="02000505000000020003" pitchFamily="2" charset="0"/>
              </a:rPr>
              <a:t>Promote independence – looking after belongings, getting dressed. </a:t>
            </a:r>
          </a:p>
          <a:p>
            <a:endParaRPr lang="en-GB" sz="3000" dirty="0">
              <a:latin typeface="Letter-join Plus 8" panose="02000505000000020003" pitchFamily="2" charset="0"/>
            </a:endParaRPr>
          </a:p>
          <a:p>
            <a:r>
              <a:rPr lang="en-GB" sz="3000" dirty="0">
                <a:latin typeface="Letter-join Plus 8" panose="02000505000000020003" pitchFamily="2" charset="0"/>
              </a:rPr>
              <a:t>Reading – before bed, before school, straight after school (create reading time).</a:t>
            </a:r>
          </a:p>
          <a:p>
            <a:endParaRPr lang="en-GB" sz="3000" dirty="0">
              <a:latin typeface="Letter-join Plus 8" panose="02000505000000020003" pitchFamily="2" charset="0"/>
            </a:endParaRPr>
          </a:p>
          <a:p>
            <a:r>
              <a:rPr lang="en-GB" sz="3000" dirty="0">
                <a:latin typeface="Letter-join Plus 8" panose="02000505000000020003" pitchFamily="2" charset="0"/>
              </a:rPr>
              <a:t>Telling the time! </a:t>
            </a:r>
            <a:r>
              <a:rPr lang="en-GB" sz="3000" b="1" dirty="0">
                <a:latin typeface="Letter-join Plus 8" panose="02000505000000020003" pitchFamily="2" charset="0"/>
              </a:rPr>
              <a:t>(o’clock, half-past, quarter-to and quarter—past) This is a tricky concept and a head start will benefit your child</a:t>
            </a:r>
            <a:r>
              <a:rPr lang="en-GB" sz="4000" b="1" dirty="0">
                <a:latin typeface="Letter-join Plus 8" panose="02000505000000020003" pitchFamily="2" charset="0"/>
              </a:rPr>
              <a:t>. </a:t>
            </a:r>
          </a:p>
          <a:p>
            <a:endParaRPr lang="en-GB" dirty="0"/>
          </a:p>
        </p:txBody>
      </p:sp>
    </p:spTree>
    <p:extLst>
      <p:ext uri="{BB962C8B-B14F-4D97-AF65-F5344CB8AC3E}">
        <p14:creationId xmlns:p14="http://schemas.microsoft.com/office/powerpoint/2010/main" val="449165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164" y="0"/>
            <a:ext cx="7772400" cy="1143000"/>
          </a:xfrm>
        </p:spPr>
        <p:txBody>
          <a:bodyPr>
            <a:normAutofit/>
          </a:bodyPr>
          <a:lstStyle/>
          <a:p>
            <a:r>
              <a:rPr lang="en-GB" sz="6600" u="sng" dirty="0">
                <a:latin typeface="Letter-join Plus 8" panose="02000505000000020003" pitchFamily="2" charset="0"/>
              </a:rPr>
              <a:t>Final Messages</a:t>
            </a:r>
          </a:p>
        </p:txBody>
      </p:sp>
      <p:sp>
        <p:nvSpPr>
          <p:cNvPr id="3" name="Content Placeholder 2"/>
          <p:cNvSpPr>
            <a:spLocks noGrp="1"/>
          </p:cNvSpPr>
          <p:nvPr>
            <p:ph sz="quarter" idx="1"/>
          </p:nvPr>
        </p:nvSpPr>
        <p:spPr>
          <a:xfrm>
            <a:off x="314164" y="1143000"/>
            <a:ext cx="11563672" cy="5458618"/>
          </a:xfrm>
        </p:spPr>
        <p:txBody>
          <a:bodyPr>
            <a:normAutofit fontScale="85000" lnSpcReduction="20000"/>
          </a:bodyPr>
          <a:lstStyle/>
          <a:p>
            <a:r>
              <a:rPr lang="en-GB" dirty="0">
                <a:latin typeface="Letter-join Plus 8" panose="02000505000000020003" pitchFamily="2" charset="0"/>
              </a:rPr>
              <a:t>PE – </a:t>
            </a:r>
            <a:r>
              <a:rPr lang="en-GB" dirty="0">
                <a:solidFill>
                  <a:srgbClr val="FF0000"/>
                </a:solidFill>
                <a:latin typeface="Letter-join Plus 8" panose="02000505000000020003" pitchFamily="2" charset="0"/>
              </a:rPr>
              <a:t>Monday</a:t>
            </a:r>
            <a:r>
              <a:rPr lang="en-GB" dirty="0">
                <a:latin typeface="Letter-join Plus 8" panose="02000505000000020003" pitchFamily="2" charset="0"/>
              </a:rPr>
              <a:t> and </a:t>
            </a:r>
            <a:r>
              <a:rPr lang="en-GB" dirty="0">
                <a:solidFill>
                  <a:srgbClr val="FF0000"/>
                </a:solidFill>
                <a:latin typeface="Letter-join Plus 8" panose="02000505000000020003" pitchFamily="2" charset="0"/>
              </a:rPr>
              <a:t>Thursday</a:t>
            </a:r>
            <a:r>
              <a:rPr lang="en-GB" dirty="0">
                <a:latin typeface="Letter-join Plus 8" panose="02000505000000020003" pitchFamily="2" charset="0"/>
              </a:rPr>
              <a:t>. Please ensure full kit and sensible shoes are worn.</a:t>
            </a:r>
          </a:p>
          <a:p>
            <a:pPr marL="0" indent="0">
              <a:buNone/>
            </a:pPr>
            <a:r>
              <a:rPr lang="en-GB" dirty="0">
                <a:latin typeface="Letter-join Plus 8" panose="02000505000000020003" pitchFamily="2" charset="0"/>
              </a:rPr>
              <a:t>  </a:t>
            </a:r>
          </a:p>
          <a:p>
            <a:r>
              <a:rPr lang="en-GB" dirty="0">
                <a:latin typeface="Letter-join Plus 8" panose="02000505000000020003" pitchFamily="2" charset="0"/>
              </a:rPr>
              <a:t>Earrings – please don’t wear on PE days.</a:t>
            </a:r>
          </a:p>
          <a:p>
            <a:pPr marL="0" indent="0">
              <a:buNone/>
            </a:pPr>
            <a:endParaRPr lang="en-GB" dirty="0">
              <a:latin typeface="Letter-join Plus 8" panose="02000505000000020003" pitchFamily="2" charset="0"/>
            </a:endParaRPr>
          </a:p>
          <a:p>
            <a:r>
              <a:rPr lang="en-GB" dirty="0">
                <a:latin typeface="Letter-join Plus 8" panose="02000505000000020003" pitchFamily="2" charset="0"/>
              </a:rPr>
              <a:t>Water bottles – please send in full. </a:t>
            </a:r>
            <a:r>
              <a:rPr lang="en-GB" b="1" dirty="0">
                <a:latin typeface="Letter-join Plus 8" panose="02000505000000020003" pitchFamily="2" charset="0"/>
              </a:rPr>
              <a:t>Plain water only. </a:t>
            </a:r>
          </a:p>
          <a:p>
            <a:endParaRPr lang="en-GB" dirty="0">
              <a:latin typeface="Letter-join Plus 8" panose="02000505000000020003" pitchFamily="2" charset="0"/>
            </a:endParaRPr>
          </a:p>
          <a:p>
            <a:r>
              <a:rPr lang="en-GB" dirty="0">
                <a:latin typeface="Letter-join Plus 8" panose="02000505000000020003" pitchFamily="2" charset="0"/>
              </a:rPr>
              <a:t>Any messages in journal – </a:t>
            </a:r>
            <a:r>
              <a:rPr lang="en-GB" b="1" dirty="0">
                <a:latin typeface="Letter-join Plus 8" panose="02000505000000020003" pitchFamily="2" charset="0"/>
              </a:rPr>
              <a:t>these are checked daily.</a:t>
            </a:r>
          </a:p>
          <a:p>
            <a:endParaRPr lang="en-GB" b="1" dirty="0">
              <a:latin typeface="Letter-join Plus 8" panose="02000505000000020003" pitchFamily="2" charset="0"/>
            </a:endParaRPr>
          </a:p>
          <a:p>
            <a:r>
              <a:rPr lang="en-GB" dirty="0">
                <a:latin typeface="Letter-join Plus 8" panose="02000505000000020003" pitchFamily="2" charset="0"/>
              </a:rPr>
              <a:t>Please check X and our class page on the website. </a:t>
            </a:r>
            <a:r>
              <a:rPr lang="en-GB" b="1" dirty="0">
                <a:latin typeface="Letter-join Plus 8" panose="02000505000000020003" pitchFamily="2" charset="0"/>
              </a:rPr>
              <a:t>If any children are NOT allowed their photograph online please remind me at the end.</a:t>
            </a:r>
          </a:p>
          <a:p>
            <a:endParaRPr lang="en-GB" dirty="0">
              <a:latin typeface="Letter-join Plus 8" panose="02000505000000020003" pitchFamily="2" charset="0"/>
            </a:endParaRPr>
          </a:p>
          <a:p>
            <a:r>
              <a:rPr lang="en-GB" dirty="0">
                <a:latin typeface="Letter-join Plus 8" panose="02000505000000020003" pitchFamily="2" charset="0"/>
              </a:rPr>
              <a:t>Sign the contract covers in the journal if you haven't already.</a:t>
            </a:r>
          </a:p>
          <a:p>
            <a:endParaRPr lang="en-GB" dirty="0">
              <a:latin typeface="Letter-join Plus 8" panose="02000505000000020003" pitchFamily="2" charset="0"/>
            </a:endParaRPr>
          </a:p>
          <a:p>
            <a:r>
              <a:rPr lang="en-GB" dirty="0">
                <a:latin typeface="Letter-join Plus 8" panose="02000505000000020003" pitchFamily="2" charset="0"/>
              </a:rPr>
              <a:t>Stay and Pray </a:t>
            </a:r>
            <a:r>
              <a:rPr lang="en-GB" dirty="0">
                <a:solidFill>
                  <a:srgbClr val="FF0000"/>
                </a:solidFill>
                <a:latin typeface="Letter-join Plus 8" panose="02000505000000020003" pitchFamily="2" charset="0"/>
              </a:rPr>
              <a:t>22.05.24</a:t>
            </a:r>
            <a:r>
              <a:rPr lang="en-GB" dirty="0">
                <a:latin typeface="Letter-join Plus 8" panose="02000505000000020003" pitchFamily="2" charset="0"/>
              </a:rPr>
              <a:t> (Month of Mary).</a:t>
            </a:r>
            <a:endParaRPr lang="en-GB" dirty="0"/>
          </a:p>
        </p:txBody>
      </p:sp>
      <p:pic>
        <p:nvPicPr>
          <p:cNvPr id="5" name="Picture 4">
            <a:extLst>
              <a:ext uri="{FF2B5EF4-FFF2-40B4-BE49-F238E27FC236}">
                <a16:creationId xmlns:a16="http://schemas.microsoft.com/office/drawing/2014/main" id="{8B7CFAF4-38B1-2F70-8053-18C83D73BE68}"/>
              </a:ext>
            </a:extLst>
          </p:cNvPr>
          <p:cNvPicPr>
            <a:picLocks noChangeAspect="1"/>
          </p:cNvPicPr>
          <p:nvPr/>
        </p:nvPicPr>
        <p:blipFill>
          <a:blip r:embed="rId2"/>
          <a:stretch>
            <a:fillRect/>
          </a:stretch>
        </p:blipFill>
        <p:spPr>
          <a:xfrm>
            <a:off x="9289853" y="4698609"/>
            <a:ext cx="2253972" cy="1266446"/>
          </a:xfrm>
          <a:prstGeom prst="rect">
            <a:avLst/>
          </a:prstGeom>
        </p:spPr>
      </p:pic>
    </p:spTree>
    <p:extLst>
      <p:ext uri="{BB962C8B-B14F-4D97-AF65-F5344CB8AC3E}">
        <p14:creationId xmlns:p14="http://schemas.microsoft.com/office/powerpoint/2010/main" val="1276585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DF683-3FAB-3825-4918-02D17F7ECDD5}"/>
              </a:ext>
            </a:extLst>
          </p:cNvPr>
          <p:cNvSpPr>
            <a:spLocks noGrp="1"/>
          </p:cNvSpPr>
          <p:nvPr>
            <p:ph type="title"/>
          </p:nvPr>
        </p:nvSpPr>
        <p:spPr/>
        <p:txBody>
          <a:bodyPr>
            <a:normAutofit/>
          </a:bodyPr>
          <a:lstStyle/>
          <a:p>
            <a:pPr algn="ctr"/>
            <a:r>
              <a:rPr lang="en-GB" sz="6600" u="sng" dirty="0">
                <a:latin typeface="Letter-join Plus 8" panose="02000505000000020003" pitchFamily="2" charset="0"/>
              </a:rPr>
              <a:t>CAN YOU HELP?</a:t>
            </a:r>
          </a:p>
        </p:txBody>
      </p:sp>
      <p:sp>
        <p:nvSpPr>
          <p:cNvPr id="3" name="Content Placeholder 2">
            <a:extLst>
              <a:ext uri="{FF2B5EF4-FFF2-40B4-BE49-F238E27FC236}">
                <a16:creationId xmlns:a16="http://schemas.microsoft.com/office/drawing/2014/main" id="{CF6DFE60-DC9B-45EB-7667-F867465BAE92}"/>
              </a:ext>
            </a:extLst>
          </p:cNvPr>
          <p:cNvSpPr>
            <a:spLocks noGrp="1"/>
          </p:cNvSpPr>
          <p:nvPr>
            <p:ph idx="1"/>
          </p:nvPr>
        </p:nvSpPr>
        <p:spPr>
          <a:xfrm>
            <a:off x="838200" y="2355116"/>
            <a:ext cx="10515600" cy="3801453"/>
          </a:xfrm>
        </p:spPr>
        <p:txBody>
          <a:bodyPr>
            <a:normAutofit/>
          </a:bodyPr>
          <a:lstStyle/>
          <a:p>
            <a:pPr marL="0" indent="0" algn="ctr">
              <a:buNone/>
            </a:pPr>
            <a:r>
              <a:rPr lang="en-GB" sz="3600" dirty="0">
                <a:latin typeface="Letter-join Plus 8" panose="02000505000000020003" pitchFamily="2" charset="0"/>
              </a:rPr>
              <a:t>We would love any family members (including yourselves) to read to the class during our DEAR time!</a:t>
            </a:r>
          </a:p>
          <a:p>
            <a:pPr marL="0" indent="0" algn="ctr">
              <a:buNone/>
            </a:pPr>
            <a:endParaRPr lang="en-GB" sz="3600" dirty="0">
              <a:latin typeface="Letter-join Plus 8" panose="02000505000000020003" pitchFamily="2" charset="0"/>
            </a:endParaRPr>
          </a:p>
          <a:p>
            <a:pPr marL="0" indent="0" algn="ctr">
              <a:buNone/>
            </a:pPr>
            <a:r>
              <a:rPr lang="en-GB" sz="3600" dirty="0">
                <a:latin typeface="Letter-join Plus 8" panose="02000505000000020003" pitchFamily="2" charset="0"/>
              </a:rPr>
              <a:t>Please let me know or write in your child’s journal and we can arrange a date and time! </a:t>
            </a:r>
            <a:r>
              <a:rPr lang="en-GB" sz="3600" dirty="0">
                <a:latin typeface="Letter-join Plus 8" panose="02000505000000020003" pitchFamily="2" charset="0"/>
                <a:sym typeface="Wingdings" pitchFamily="2" charset="2"/>
              </a:rPr>
              <a:t></a:t>
            </a:r>
            <a:endParaRPr lang="en-GB" sz="3600" dirty="0">
              <a:latin typeface="Letter-join Plus 8" panose="02000505000000020003" pitchFamily="2" charset="0"/>
            </a:endParaRPr>
          </a:p>
        </p:txBody>
      </p:sp>
    </p:spTree>
    <p:extLst>
      <p:ext uri="{BB962C8B-B14F-4D97-AF65-F5344CB8AC3E}">
        <p14:creationId xmlns:p14="http://schemas.microsoft.com/office/powerpoint/2010/main" val="1587354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8CF28B-6DB4-448A-A6B1-17BFA5990F86}"/>
              </a:ext>
            </a:extLst>
          </p:cNvPr>
          <p:cNvSpPr>
            <a:spLocks noGrp="1"/>
          </p:cNvSpPr>
          <p:nvPr>
            <p:ph type="ctrTitle"/>
          </p:nvPr>
        </p:nvSpPr>
        <p:spPr>
          <a:xfrm>
            <a:off x="638881" y="417576"/>
            <a:ext cx="10909640" cy="1249394"/>
          </a:xfrm>
        </p:spPr>
        <p:txBody>
          <a:bodyPr anchor="ctr">
            <a:normAutofit/>
          </a:bodyPr>
          <a:lstStyle/>
          <a:p>
            <a:r>
              <a:rPr lang="en-GB" sz="6600" dirty="0">
                <a:latin typeface="Letter-join Plus 8" panose="02000505000000020003" pitchFamily="2" charset="0"/>
              </a:rPr>
              <a:t>Staff in our classroom are</a:t>
            </a:r>
          </a:p>
        </p:txBody>
      </p:sp>
      <p:sp>
        <p:nvSpPr>
          <p:cNvPr id="3" name="Subtitle 2">
            <a:extLst>
              <a:ext uri="{FF2B5EF4-FFF2-40B4-BE49-F238E27FC236}">
                <a16:creationId xmlns:a16="http://schemas.microsoft.com/office/drawing/2014/main" id="{C0D2EBC9-32B1-C662-5E09-D28ADD5F460D}"/>
              </a:ext>
            </a:extLst>
          </p:cNvPr>
          <p:cNvSpPr>
            <a:spLocks noGrp="1"/>
          </p:cNvSpPr>
          <p:nvPr>
            <p:ph type="subTitle" idx="1"/>
          </p:nvPr>
        </p:nvSpPr>
        <p:spPr>
          <a:xfrm>
            <a:off x="182877" y="2714819"/>
            <a:ext cx="11365644" cy="2784282"/>
          </a:xfrm>
        </p:spPr>
        <p:txBody>
          <a:bodyPr anchor="ctr">
            <a:normAutofit fontScale="70000" lnSpcReduction="20000"/>
          </a:bodyPr>
          <a:lstStyle/>
          <a:p>
            <a:pPr>
              <a:lnSpc>
                <a:spcPct val="150000"/>
              </a:lnSpc>
            </a:pPr>
            <a:r>
              <a:rPr lang="en-GB" sz="5400" dirty="0">
                <a:latin typeface="Letter-join Plus 8" panose="02000505000000020003" pitchFamily="2" charset="0"/>
              </a:rPr>
              <a:t>Mrs Boon</a:t>
            </a:r>
          </a:p>
          <a:p>
            <a:pPr>
              <a:lnSpc>
                <a:spcPct val="150000"/>
              </a:lnSpc>
            </a:pPr>
            <a:r>
              <a:rPr lang="en-GB" sz="5400" dirty="0">
                <a:latin typeface="Letter-join Plus 8" panose="02000505000000020003" pitchFamily="2" charset="0"/>
              </a:rPr>
              <a:t>Mrs Cullen</a:t>
            </a:r>
          </a:p>
          <a:p>
            <a:pPr>
              <a:lnSpc>
                <a:spcPct val="150000"/>
              </a:lnSpc>
            </a:pPr>
            <a:r>
              <a:rPr lang="en-GB" sz="5400" dirty="0">
                <a:latin typeface="Letter-join Plus 8" panose="02000505000000020003" pitchFamily="2" charset="0"/>
              </a:rPr>
              <a:t>Mrs Cain – Thursday Afternoon</a:t>
            </a:r>
          </a:p>
        </p:txBody>
      </p:sp>
      <p:sp>
        <p:nvSpPr>
          <p:cNvPr id="12"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025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4264B-D0D4-F513-D210-7F16EA74AAB1}"/>
              </a:ext>
            </a:extLst>
          </p:cNvPr>
          <p:cNvSpPr>
            <a:spLocks noGrp="1"/>
          </p:cNvSpPr>
          <p:nvPr>
            <p:ph type="title"/>
          </p:nvPr>
        </p:nvSpPr>
        <p:spPr>
          <a:xfrm>
            <a:off x="838200" y="394134"/>
            <a:ext cx="3733800" cy="1325563"/>
          </a:xfrm>
        </p:spPr>
        <p:txBody>
          <a:bodyPr>
            <a:noAutofit/>
          </a:bodyPr>
          <a:lstStyle/>
          <a:p>
            <a:pPr algn="ctr"/>
            <a:r>
              <a:rPr lang="en-GB" sz="6600" dirty="0">
                <a:latin typeface="Letter-join Plus 8" panose="02000505000000020003" pitchFamily="2" charset="0"/>
              </a:rPr>
              <a:t>Class Saint </a:t>
            </a:r>
          </a:p>
        </p:txBody>
      </p:sp>
      <p:sp>
        <p:nvSpPr>
          <p:cNvPr id="4" name="Title 1">
            <a:extLst>
              <a:ext uri="{FF2B5EF4-FFF2-40B4-BE49-F238E27FC236}">
                <a16:creationId xmlns:a16="http://schemas.microsoft.com/office/drawing/2014/main" id="{AF706154-753B-770F-07F0-6E477A72C527}"/>
              </a:ext>
            </a:extLst>
          </p:cNvPr>
          <p:cNvSpPr txBox="1">
            <a:spLocks/>
          </p:cNvSpPr>
          <p:nvPr/>
        </p:nvSpPr>
        <p:spPr>
          <a:xfrm>
            <a:off x="7216036" y="394135"/>
            <a:ext cx="37338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600" dirty="0">
                <a:latin typeface="Letter-join Plus 8" panose="02000505000000020003" pitchFamily="2" charset="0"/>
              </a:rPr>
              <a:t>Class Author </a:t>
            </a:r>
          </a:p>
        </p:txBody>
      </p:sp>
      <p:pic>
        <p:nvPicPr>
          <p:cNvPr id="5" name="Picture 4">
            <a:extLst>
              <a:ext uri="{FF2B5EF4-FFF2-40B4-BE49-F238E27FC236}">
                <a16:creationId xmlns:a16="http://schemas.microsoft.com/office/drawing/2014/main" id="{3005388F-43AD-0E64-452E-93E28D375E35}"/>
              </a:ext>
            </a:extLst>
          </p:cNvPr>
          <p:cNvPicPr>
            <a:picLocks noChangeAspect="1"/>
          </p:cNvPicPr>
          <p:nvPr/>
        </p:nvPicPr>
        <p:blipFill>
          <a:blip r:embed="rId2"/>
          <a:stretch>
            <a:fillRect/>
          </a:stretch>
        </p:blipFill>
        <p:spPr>
          <a:xfrm>
            <a:off x="1473200" y="2185183"/>
            <a:ext cx="2463800" cy="3289300"/>
          </a:xfrm>
          <a:prstGeom prst="rect">
            <a:avLst/>
          </a:prstGeom>
        </p:spPr>
      </p:pic>
      <p:pic>
        <p:nvPicPr>
          <p:cNvPr id="6" name="Picture 5">
            <a:extLst>
              <a:ext uri="{FF2B5EF4-FFF2-40B4-BE49-F238E27FC236}">
                <a16:creationId xmlns:a16="http://schemas.microsoft.com/office/drawing/2014/main" id="{E4465ED2-226C-1828-4AC2-45915B420FCD}"/>
              </a:ext>
            </a:extLst>
          </p:cNvPr>
          <p:cNvPicPr>
            <a:picLocks noChangeAspect="1"/>
          </p:cNvPicPr>
          <p:nvPr/>
        </p:nvPicPr>
        <p:blipFill>
          <a:blip r:embed="rId3"/>
          <a:stretch>
            <a:fillRect/>
          </a:stretch>
        </p:blipFill>
        <p:spPr>
          <a:xfrm>
            <a:off x="7812936" y="2185183"/>
            <a:ext cx="2540000" cy="3200400"/>
          </a:xfrm>
          <a:prstGeom prst="rect">
            <a:avLst/>
          </a:prstGeom>
        </p:spPr>
      </p:pic>
      <p:sp>
        <p:nvSpPr>
          <p:cNvPr id="7" name="TextBox 6">
            <a:extLst>
              <a:ext uri="{FF2B5EF4-FFF2-40B4-BE49-F238E27FC236}">
                <a16:creationId xmlns:a16="http://schemas.microsoft.com/office/drawing/2014/main" id="{A596BD9D-F4DD-8815-2836-3B42EA3F5CF9}"/>
              </a:ext>
            </a:extLst>
          </p:cNvPr>
          <p:cNvSpPr txBox="1"/>
          <p:nvPr/>
        </p:nvSpPr>
        <p:spPr>
          <a:xfrm>
            <a:off x="1653436" y="5862181"/>
            <a:ext cx="1866217" cy="523220"/>
          </a:xfrm>
          <a:prstGeom prst="rect">
            <a:avLst/>
          </a:prstGeom>
          <a:noFill/>
        </p:spPr>
        <p:txBody>
          <a:bodyPr wrap="none" rtlCol="0">
            <a:spAutoFit/>
          </a:bodyPr>
          <a:lstStyle/>
          <a:p>
            <a:r>
              <a:rPr lang="en-GB" sz="2800" dirty="0">
                <a:latin typeface="Letter-join Plus 8" panose="02000505000000020003" pitchFamily="2" charset="0"/>
              </a:rPr>
              <a:t>Saint Anne</a:t>
            </a:r>
          </a:p>
        </p:txBody>
      </p:sp>
      <p:sp>
        <p:nvSpPr>
          <p:cNvPr id="8" name="TextBox 7">
            <a:extLst>
              <a:ext uri="{FF2B5EF4-FFF2-40B4-BE49-F238E27FC236}">
                <a16:creationId xmlns:a16="http://schemas.microsoft.com/office/drawing/2014/main" id="{9DC89A27-CDAB-C355-0D44-70805E56A665}"/>
              </a:ext>
            </a:extLst>
          </p:cNvPr>
          <p:cNvSpPr txBox="1"/>
          <p:nvPr/>
        </p:nvSpPr>
        <p:spPr>
          <a:xfrm>
            <a:off x="7893347" y="5851068"/>
            <a:ext cx="2379177" cy="523220"/>
          </a:xfrm>
          <a:prstGeom prst="rect">
            <a:avLst/>
          </a:prstGeom>
          <a:noFill/>
        </p:spPr>
        <p:txBody>
          <a:bodyPr wrap="none" rtlCol="0">
            <a:spAutoFit/>
          </a:bodyPr>
          <a:lstStyle/>
          <a:p>
            <a:r>
              <a:rPr lang="en-GB" sz="2800" dirty="0">
                <a:latin typeface="Letter-join Plus 8" panose="02000505000000020003" pitchFamily="2" charset="0"/>
              </a:rPr>
              <a:t>Michael Rosen</a:t>
            </a:r>
          </a:p>
        </p:txBody>
      </p:sp>
    </p:spTree>
    <p:extLst>
      <p:ext uri="{BB962C8B-B14F-4D97-AF65-F5344CB8AC3E}">
        <p14:creationId xmlns:p14="http://schemas.microsoft.com/office/powerpoint/2010/main" val="315830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FA521-FB0F-5874-0F23-973EED94CD50}"/>
              </a:ext>
            </a:extLst>
          </p:cNvPr>
          <p:cNvSpPr>
            <a:spLocks noGrp="1"/>
          </p:cNvSpPr>
          <p:nvPr>
            <p:ph type="title"/>
          </p:nvPr>
        </p:nvSpPr>
        <p:spPr>
          <a:xfrm>
            <a:off x="838200" y="158392"/>
            <a:ext cx="10515600" cy="1325563"/>
          </a:xfrm>
        </p:spPr>
        <p:txBody>
          <a:bodyPr>
            <a:normAutofit/>
          </a:bodyPr>
          <a:lstStyle/>
          <a:p>
            <a:r>
              <a:rPr lang="en-GB" sz="6600" u="sng" dirty="0">
                <a:latin typeface="Letter-join Plus 8" panose="02000505000000020003" pitchFamily="2" charset="0"/>
              </a:rPr>
              <a:t>Phonics</a:t>
            </a:r>
          </a:p>
        </p:txBody>
      </p:sp>
      <p:sp>
        <p:nvSpPr>
          <p:cNvPr id="3" name="Content Placeholder 2">
            <a:extLst>
              <a:ext uri="{FF2B5EF4-FFF2-40B4-BE49-F238E27FC236}">
                <a16:creationId xmlns:a16="http://schemas.microsoft.com/office/drawing/2014/main" id="{1F60CCBF-0401-434B-9505-BD7FA2D5E552}"/>
              </a:ext>
            </a:extLst>
          </p:cNvPr>
          <p:cNvSpPr>
            <a:spLocks noGrp="1"/>
          </p:cNvSpPr>
          <p:nvPr>
            <p:ph idx="1"/>
          </p:nvPr>
        </p:nvSpPr>
        <p:spPr>
          <a:xfrm>
            <a:off x="762000" y="2438281"/>
            <a:ext cx="10591800" cy="1127579"/>
          </a:xfrm>
        </p:spPr>
        <p:txBody>
          <a:bodyPr/>
          <a:lstStyle/>
          <a:p>
            <a:r>
              <a:rPr lang="en-GB" dirty="0">
                <a:latin typeface="Letter-join Plus 8" panose="02000505000000020003" pitchFamily="2" charset="0"/>
              </a:rPr>
              <a:t>Your child will continue to use phonics to read and spell new words. </a:t>
            </a:r>
          </a:p>
          <a:p>
            <a:pPr marL="0" indent="0">
              <a:buNone/>
            </a:pPr>
            <a:endParaRPr lang="en-GB" dirty="0">
              <a:latin typeface="Letter-join Plus 8" panose="02000505000000020003" pitchFamily="2" charset="0"/>
            </a:endParaRPr>
          </a:p>
        </p:txBody>
      </p:sp>
      <p:sp>
        <p:nvSpPr>
          <p:cNvPr id="4" name="Content Placeholder 2">
            <a:extLst>
              <a:ext uri="{FF2B5EF4-FFF2-40B4-BE49-F238E27FC236}">
                <a16:creationId xmlns:a16="http://schemas.microsoft.com/office/drawing/2014/main" id="{3868AD85-C770-12B9-1CFD-D9D04244D69F}"/>
              </a:ext>
            </a:extLst>
          </p:cNvPr>
          <p:cNvSpPr txBox="1">
            <a:spLocks/>
          </p:cNvSpPr>
          <p:nvPr/>
        </p:nvSpPr>
        <p:spPr>
          <a:xfrm>
            <a:off x="762000" y="3855929"/>
            <a:ext cx="10515600" cy="17629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Letter-join Plus 8" panose="02000505000000020003" pitchFamily="2" charset="0"/>
              </a:rPr>
              <a:t>High quality daily phonics sessions will allow children to write accurately, fluently and with automaticity. </a:t>
            </a:r>
          </a:p>
          <a:p>
            <a:endParaRPr lang="en-GB" dirty="0">
              <a:latin typeface="Letter-join Plus 8" panose="02000505000000020003" pitchFamily="2" charset="0"/>
            </a:endParaRPr>
          </a:p>
          <a:p>
            <a:r>
              <a:rPr lang="en-GB" dirty="0">
                <a:latin typeface="Letter-join Plus 8" panose="02000505000000020003" pitchFamily="2" charset="0"/>
              </a:rPr>
              <a:t>Website contains all essential information and newsletters.</a:t>
            </a:r>
          </a:p>
          <a:p>
            <a:endParaRPr lang="en-GB" dirty="0">
              <a:latin typeface="Letter-join Plus 8" panose="02000505000000020003" pitchFamily="2" charset="0"/>
            </a:endParaRPr>
          </a:p>
        </p:txBody>
      </p:sp>
      <p:pic>
        <p:nvPicPr>
          <p:cNvPr id="5" name="Picture 4">
            <a:extLst>
              <a:ext uri="{FF2B5EF4-FFF2-40B4-BE49-F238E27FC236}">
                <a16:creationId xmlns:a16="http://schemas.microsoft.com/office/drawing/2014/main" id="{7AD8AD66-EA6D-816D-583D-DF456F74ED21}"/>
              </a:ext>
            </a:extLst>
          </p:cNvPr>
          <p:cNvPicPr>
            <a:picLocks noChangeAspect="1"/>
          </p:cNvPicPr>
          <p:nvPr/>
        </p:nvPicPr>
        <p:blipFill>
          <a:blip r:embed="rId2"/>
          <a:stretch>
            <a:fillRect/>
          </a:stretch>
        </p:blipFill>
        <p:spPr>
          <a:xfrm>
            <a:off x="8376829" y="293062"/>
            <a:ext cx="3430043" cy="1640556"/>
          </a:xfrm>
          <a:prstGeom prst="rect">
            <a:avLst/>
          </a:prstGeom>
        </p:spPr>
      </p:pic>
    </p:spTree>
    <p:extLst>
      <p:ext uri="{BB962C8B-B14F-4D97-AF65-F5344CB8AC3E}">
        <p14:creationId xmlns:p14="http://schemas.microsoft.com/office/powerpoint/2010/main" val="2099716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7B39A-70B4-5352-3041-7B77C957C6A9}"/>
              </a:ext>
            </a:extLst>
          </p:cNvPr>
          <p:cNvSpPr>
            <a:spLocks noGrp="1"/>
          </p:cNvSpPr>
          <p:nvPr>
            <p:ph type="title"/>
          </p:nvPr>
        </p:nvSpPr>
        <p:spPr>
          <a:xfrm>
            <a:off x="499672" y="0"/>
            <a:ext cx="10515600" cy="1325563"/>
          </a:xfrm>
        </p:spPr>
        <p:txBody>
          <a:bodyPr>
            <a:normAutofit/>
          </a:bodyPr>
          <a:lstStyle/>
          <a:p>
            <a:r>
              <a:rPr lang="en-GB" sz="6600" u="sng" dirty="0">
                <a:latin typeface="Letter-join Plus 8" panose="02000505000000020003" pitchFamily="2" charset="0"/>
              </a:rPr>
              <a:t>Spellings</a:t>
            </a:r>
          </a:p>
        </p:txBody>
      </p:sp>
      <p:sp>
        <p:nvSpPr>
          <p:cNvPr id="3" name="Content Placeholder 2">
            <a:extLst>
              <a:ext uri="{FF2B5EF4-FFF2-40B4-BE49-F238E27FC236}">
                <a16:creationId xmlns:a16="http://schemas.microsoft.com/office/drawing/2014/main" id="{CCC58DFC-90D3-48E5-5E20-A612C6830DF0}"/>
              </a:ext>
            </a:extLst>
          </p:cNvPr>
          <p:cNvSpPr>
            <a:spLocks noGrp="1"/>
          </p:cNvSpPr>
          <p:nvPr>
            <p:ph idx="1"/>
          </p:nvPr>
        </p:nvSpPr>
        <p:spPr>
          <a:xfrm>
            <a:off x="442784" y="662781"/>
            <a:ext cx="11249544" cy="4371536"/>
          </a:xfrm>
        </p:spPr>
        <p:txBody>
          <a:bodyPr>
            <a:normAutofit fontScale="25000" lnSpcReduction="20000"/>
          </a:bodyPr>
          <a:lstStyle/>
          <a:p>
            <a:pPr marL="0" indent="0">
              <a:lnSpc>
                <a:spcPct val="120000"/>
              </a:lnSpc>
              <a:buNone/>
            </a:pPr>
            <a:endParaRPr lang="en-GB" sz="11200" dirty="0">
              <a:latin typeface="Letter-join Plus 8" panose="02000505000000020003" pitchFamily="2" charset="0"/>
            </a:endParaRPr>
          </a:p>
          <a:p>
            <a:pPr>
              <a:lnSpc>
                <a:spcPct val="120000"/>
              </a:lnSpc>
            </a:pPr>
            <a:r>
              <a:rPr lang="en-GB" sz="11200" dirty="0">
                <a:latin typeface="Letter-join Plus 8" panose="02000505000000020003" pitchFamily="2" charset="0"/>
              </a:rPr>
              <a:t>Research shows that the traditional spelling test is one of short-term memory and does not support children in understanding the principles of spelling.</a:t>
            </a:r>
          </a:p>
          <a:p>
            <a:pPr>
              <a:lnSpc>
                <a:spcPct val="120000"/>
              </a:lnSpc>
            </a:pPr>
            <a:endParaRPr lang="en-GB" sz="11200" dirty="0">
              <a:latin typeface="Letter-join Plus 8" panose="02000505000000020003" pitchFamily="2" charset="0"/>
            </a:endParaRPr>
          </a:p>
          <a:p>
            <a:pPr>
              <a:lnSpc>
                <a:spcPct val="120000"/>
              </a:lnSpc>
            </a:pPr>
            <a:r>
              <a:rPr lang="en-GB" sz="11200" dirty="0">
                <a:latin typeface="Letter-join Plus 8" panose="02000505000000020003" pitchFamily="2" charset="0"/>
              </a:rPr>
              <a:t>Stressful and unnecessary pressure on both children and parents. </a:t>
            </a:r>
          </a:p>
          <a:p>
            <a:pPr marL="0" indent="0">
              <a:lnSpc>
                <a:spcPct val="120000"/>
              </a:lnSpc>
              <a:buNone/>
            </a:pPr>
            <a:endParaRPr lang="en-GB" sz="11200" dirty="0">
              <a:latin typeface="Letter-join Plus 8" panose="02000505000000020003" pitchFamily="2" charset="0"/>
            </a:endParaRPr>
          </a:p>
          <a:p>
            <a:pPr>
              <a:lnSpc>
                <a:spcPct val="120000"/>
              </a:lnSpc>
            </a:pPr>
            <a:r>
              <a:rPr lang="en-GB" sz="11200" dirty="0">
                <a:latin typeface="Letter-join Plus 8" panose="02000505000000020003" pitchFamily="2" charset="0"/>
              </a:rPr>
              <a:t>Phonics lessons informally assess through daily practice of spellings linked to the phonics focus. </a:t>
            </a:r>
          </a:p>
          <a:p>
            <a:pPr>
              <a:lnSpc>
                <a:spcPct val="120000"/>
              </a:lnSpc>
            </a:pPr>
            <a:endParaRPr lang="en-GB" sz="11200" dirty="0">
              <a:latin typeface="Letter-join Plus 8" panose="02000505000000020003" pitchFamily="2" charset="0"/>
            </a:endParaRPr>
          </a:p>
          <a:p>
            <a:pPr>
              <a:lnSpc>
                <a:spcPct val="120000"/>
              </a:lnSpc>
            </a:pPr>
            <a:r>
              <a:rPr lang="en-GB" sz="11200" dirty="0">
                <a:latin typeface="Letter-join Plus 8" panose="02000505000000020003" pitchFamily="2" charset="0"/>
              </a:rPr>
              <a:t>More time to informally assess on a Friday with the use of ‘tricky </a:t>
            </a:r>
            <a:r>
              <a:rPr lang="en-GB" sz="11200" dirty="0" err="1">
                <a:latin typeface="Letter-join Plus 8" panose="02000505000000020003" pitchFamily="2" charset="0"/>
              </a:rPr>
              <a:t>tess’</a:t>
            </a:r>
            <a:r>
              <a:rPr lang="en-GB" sz="11200" dirty="0">
                <a:latin typeface="Letter-join Plus 8" panose="02000505000000020003" pitchFamily="2" charset="0"/>
              </a:rPr>
              <a:t> time. </a:t>
            </a:r>
          </a:p>
          <a:p>
            <a:pPr marL="0" indent="0">
              <a:lnSpc>
                <a:spcPct val="120000"/>
              </a:lnSpc>
              <a:buNone/>
            </a:pPr>
            <a:endParaRPr lang="en-GB" sz="7400" dirty="0">
              <a:latin typeface="Letter-join Plus 8" panose="02000505000000020003" pitchFamily="2" charset="0"/>
            </a:endParaRPr>
          </a:p>
        </p:txBody>
      </p:sp>
    </p:spTree>
    <p:extLst>
      <p:ext uri="{BB962C8B-B14F-4D97-AF65-F5344CB8AC3E}">
        <p14:creationId xmlns:p14="http://schemas.microsoft.com/office/powerpoint/2010/main" val="859458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latin typeface="Letter-join Plus 8" panose="02000505000000020003" pitchFamily="2" charset="0"/>
              </a:rPr>
              <a:t>Y2 SATS</a:t>
            </a:r>
          </a:p>
        </p:txBody>
      </p:sp>
      <p:sp>
        <p:nvSpPr>
          <p:cNvPr id="3" name="Content Placeholder 2"/>
          <p:cNvSpPr>
            <a:spLocks noGrp="1"/>
          </p:cNvSpPr>
          <p:nvPr>
            <p:ph sz="quarter" idx="1"/>
          </p:nvPr>
        </p:nvSpPr>
        <p:spPr>
          <a:xfrm>
            <a:off x="838200" y="2186904"/>
            <a:ext cx="10515600" cy="4351338"/>
          </a:xfrm>
        </p:spPr>
        <p:txBody>
          <a:bodyPr/>
          <a:lstStyle/>
          <a:p>
            <a:r>
              <a:rPr lang="en-GB" dirty="0">
                <a:latin typeface="Letter-join Plus 8" panose="02000505000000020003" pitchFamily="2" charset="0"/>
              </a:rPr>
              <a:t>DfE has made the decision that Year 2 SATS are now </a:t>
            </a:r>
            <a:r>
              <a:rPr lang="en-GB" b="1" dirty="0">
                <a:latin typeface="Letter-join Plus 8" panose="02000505000000020003" pitchFamily="2" charset="0"/>
              </a:rPr>
              <a:t>non-statutory</a:t>
            </a:r>
            <a:r>
              <a:rPr lang="en-GB" dirty="0">
                <a:latin typeface="Letter-join Plus 8" panose="02000505000000020003" pitchFamily="2" charset="0"/>
              </a:rPr>
              <a:t> and </a:t>
            </a:r>
            <a:r>
              <a:rPr lang="en-GB" b="1" dirty="0">
                <a:latin typeface="Letter-join Plus 8" panose="02000505000000020003" pitchFamily="2" charset="0"/>
              </a:rPr>
              <a:t>optional.</a:t>
            </a:r>
          </a:p>
          <a:p>
            <a:endParaRPr lang="en-GB" dirty="0">
              <a:latin typeface="Letter-join Plus 8" panose="02000505000000020003" pitchFamily="2" charset="0"/>
            </a:endParaRPr>
          </a:p>
          <a:p>
            <a:r>
              <a:rPr lang="en-GB" dirty="0">
                <a:latin typeface="Letter-join Plus 8" panose="02000505000000020003" pitchFamily="2" charset="0"/>
              </a:rPr>
              <a:t>Children are assessed when they enter reception through a baseline assessment which is now statutory.</a:t>
            </a:r>
          </a:p>
          <a:p>
            <a:endParaRPr lang="en-GB" dirty="0">
              <a:latin typeface="Letter-join Plus 8" panose="02000505000000020003" pitchFamily="2" charset="0"/>
            </a:endParaRPr>
          </a:p>
          <a:p>
            <a:r>
              <a:rPr lang="en-GB" dirty="0">
                <a:latin typeface="Letter-join Plus 8" panose="02000505000000020003" pitchFamily="2" charset="0"/>
              </a:rPr>
              <a:t>Teachers will use NFER assessments to support teacher judgement  as well as the use of past SATS papers in an informal way. </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8583" y="117016"/>
            <a:ext cx="3581009" cy="1821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8004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F1399CAE-CCF8-43CF-9C51-2B9722FAFA2E}"/>
              </a:ext>
            </a:extLst>
          </p:cNvPr>
          <p:cNvSpPr>
            <a:spLocks noGrp="1"/>
          </p:cNvSpPr>
          <p:nvPr>
            <p:ph type="title"/>
          </p:nvPr>
        </p:nvSpPr>
        <p:spPr>
          <a:xfrm>
            <a:off x="1080221" y="14068"/>
            <a:ext cx="3878256" cy="1325563"/>
          </a:xfrm>
        </p:spPr>
        <p:txBody>
          <a:bodyPr>
            <a:normAutofit/>
          </a:bodyPr>
          <a:lstStyle/>
          <a:p>
            <a:r>
              <a:rPr lang="en-US" sz="7200" u="sng" dirty="0">
                <a:latin typeface="Letter-join Plus 8" panose="02000505000000020003" pitchFamily="2" charset="0"/>
              </a:rPr>
              <a:t>Addition</a:t>
            </a:r>
          </a:p>
        </p:txBody>
      </p:sp>
      <p:pic>
        <p:nvPicPr>
          <p:cNvPr id="4" name="Picture 3">
            <a:extLst>
              <a:ext uri="{FF2B5EF4-FFF2-40B4-BE49-F238E27FC236}">
                <a16:creationId xmlns:a16="http://schemas.microsoft.com/office/drawing/2014/main" id="{B4ADCFAF-6566-4C5D-B11A-B009E1F44601}"/>
              </a:ext>
            </a:extLst>
          </p:cNvPr>
          <p:cNvPicPr>
            <a:picLocks noChangeAspect="1"/>
          </p:cNvPicPr>
          <p:nvPr/>
        </p:nvPicPr>
        <p:blipFill>
          <a:blip r:embed="rId2"/>
          <a:stretch>
            <a:fillRect/>
          </a:stretch>
        </p:blipFill>
        <p:spPr>
          <a:xfrm>
            <a:off x="0" y="1210608"/>
            <a:ext cx="2912012" cy="4072745"/>
          </a:xfrm>
          <a:prstGeom prst="rect">
            <a:avLst/>
          </a:prstGeom>
          <a:noFill/>
        </p:spPr>
      </p:pic>
      <p:pic>
        <p:nvPicPr>
          <p:cNvPr id="8" name="Picture 7">
            <a:extLst>
              <a:ext uri="{FF2B5EF4-FFF2-40B4-BE49-F238E27FC236}">
                <a16:creationId xmlns:a16="http://schemas.microsoft.com/office/drawing/2014/main" id="{6FA24578-9374-4B52-91D3-E75357DA25FF}"/>
              </a:ext>
            </a:extLst>
          </p:cNvPr>
          <p:cNvPicPr>
            <a:picLocks noChangeAspect="1"/>
          </p:cNvPicPr>
          <p:nvPr/>
        </p:nvPicPr>
        <p:blipFill>
          <a:blip r:embed="rId3"/>
          <a:stretch>
            <a:fillRect/>
          </a:stretch>
        </p:blipFill>
        <p:spPr>
          <a:xfrm>
            <a:off x="2912012" y="1210608"/>
            <a:ext cx="2818868" cy="4072745"/>
          </a:xfrm>
          <a:prstGeom prst="rect">
            <a:avLst/>
          </a:prstGeom>
        </p:spPr>
      </p:pic>
      <p:pic>
        <p:nvPicPr>
          <p:cNvPr id="15" name="Picture 14">
            <a:extLst>
              <a:ext uri="{FF2B5EF4-FFF2-40B4-BE49-F238E27FC236}">
                <a16:creationId xmlns:a16="http://schemas.microsoft.com/office/drawing/2014/main" id="{7553D504-1ACA-4211-891A-1D80B84A8CB7}"/>
              </a:ext>
            </a:extLst>
          </p:cNvPr>
          <p:cNvPicPr/>
          <p:nvPr/>
        </p:nvPicPr>
        <p:blipFill>
          <a:blip r:embed="rId4"/>
          <a:stretch>
            <a:fillRect/>
          </a:stretch>
        </p:blipFill>
        <p:spPr>
          <a:xfrm>
            <a:off x="1812427" y="4901877"/>
            <a:ext cx="2323475" cy="1956123"/>
          </a:xfrm>
          <a:prstGeom prst="rect">
            <a:avLst/>
          </a:prstGeom>
          <a:noFill/>
          <a:ln>
            <a:noFill/>
            <a:prstDash/>
          </a:ln>
        </p:spPr>
      </p:pic>
      <p:sp>
        <p:nvSpPr>
          <p:cNvPr id="2" name="Title 1">
            <a:extLst>
              <a:ext uri="{FF2B5EF4-FFF2-40B4-BE49-F238E27FC236}">
                <a16:creationId xmlns:a16="http://schemas.microsoft.com/office/drawing/2014/main" id="{6B8D6BE6-8EC0-4A42-12A2-8E380AA26B49}"/>
              </a:ext>
            </a:extLst>
          </p:cNvPr>
          <p:cNvSpPr txBox="1">
            <a:spLocks/>
          </p:cNvSpPr>
          <p:nvPr/>
        </p:nvSpPr>
        <p:spPr>
          <a:xfrm>
            <a:off x="7361278" y="1066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600" u="sng">
                <a:latin typeface="Letter-join Plus 8" panose="02000505000000020003" pitchFamily="2" charset="0"/>
              </a:rPr>
              <a:t>Subtraction</a:t>
            </a:r>
            <a:endParaRPr lang="en-GB" sz="6600" u="sng" dirty="0">
              <a:latin typeface="Letter-join Plus 8" panose="02000505000000020003" pitchFamily="2" charset="0"/>
            </a:endParaRPr>
          </a:p>
        </p:txBody>
      </p:sp>
      <p:pic>
        <p:nvPicPr>
          <p:cNvPr id="3" name="Content Placeholder 4">
            <a:extLst>
              <a:ext uri="{FF2B5EF4-FFF2-40B4-BE49-F238E27FC236}">
                <a16:creationId xmlns:a16="http://schemas.microsoft.com/office/drawing/2014/main" id="{780C000E-5CE0-2920-F7CF-FD876DF460C4}"/>
              </a:ext>
            </a:extLst>
          </p:cNvPr>
          <p:cNvPicPr>
            <a:picLocks noGrp="1" noChangeAspect="1"/>
          </p:cNvPicPr>
          <p:nvPr>
            <p:ph sz="quarter" idx="1"/>
          </p:nvPr>
        </p:nvPicPr>
        <p:blipFill>
          <a:blip r:embed="rId5"/>
          <a:stretch>
            <a:fillRect/>
          </a:stretch>
        </p:blipFill>
        <p:spPr>
          <a:xfrm>
            <a:off x="6304951" y="1207091"/>
            <a:ext cx="2867700" cy="4072745"/>
          </a:xfrm>
          <a:prstGeom prst="rect">
            <a:avLst/>
          </a:prstGeom>
        </p:spPr>
      </p:pic>
      <p:pic>
        <p:nvPicPr>
          <p:cNvPr id="5" name="Content Placeholder 5">
            <a:extLst>
              <a:ext uri="{FF2B5EF4-FFF2-40B4-BE49-F238E27FC236}">
                <a16:creationId xmlns:a16="http://schemas.microsoft.com/office/drawing/2014/main" id="{0C8B1CF8-1022-1C83-B8F1-4B76A737D16F}"/>
              </a:ext>
            </a:extLst>
          </p:cNvPr>
          <p:cNvPicPr>
            <a:picLocks noGrp="1" noChangeAspect="1"/>
          </p:cNvPicPr>
          <p:nvPr>
            <p:ph sz="quarter" idx="2"/>
          </p:nvPr>
        </p:nvPicPr>
        <p:blipFill>
          <a:blip r:embed="rId6"/>
          <a:stretch>
            <a:fillRect/>
          </a:stretch>
        </p:blipFill>
        <p:spPr>
          <a:xfrm>
            <a:off x="9279988" y="1207091"/>
            <a:ext cx="2800012" cy="4072745"/>
          </a:xfrm>
          <a:prstGeom prst="rect">
            <a:avLst/>
          </a:prstGeom>
        </p:spPr>
      </p:pic>
    </p:spTree>
    <p:extLst>
      <p:ext uri="{BB962C8B-B14F-4D97-AF65-F5344CB8AC3E}">
        <p14:creationId xmlns:p14="http://schemas.microsoft.com/office/powerpoint/2010/main" val="1841768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9B91990-10A8-44A7-9879-3DE3E4883707}"/>
              </a:ext>
            </a:extLst>
          </p:cNvPr>
          <p:cNvSpPr>
            <a:spLocks noGrp="1"/>
          </p:cNvSpPr>
          <p:nvPr>
            <p:ph type="title"/>
          </p:nvPr>
        </p:nvSpPr>
        <p:spPr>
          <a:xfrm>
            <a:off x="695520" y="165334"/>
            <a:ext cx="5257800" cy="1325563"/>
          </a:xfrm>
        </p:spPr>
        <p:txBody>
          <a:bodyPr>
            <a:normAutofit/>
          </a:bodyPr>
          <a:lstStyle/>
          <a:p>
            <a:r>
              <a:rPr lang="en-US" sz="6600" u="sng" dirty="0">
                <a:latin typeface="Letter-join Plus 8" panose="02000505000000020003" pitchFamily="2" charset="0"/>
              </a:rPr>
              <a:t>Multiplication</a:t>
            </a:r>
          </a:p>
        </p:txBody>
      </p:sp>
      <p:pic>
        <p:nvPicPr>
          <p:cNvPr id="8" name="Picture 7">
            <a:extLst>
              <a:ext uri="{FF2B5EF4-FFF2-40B4-BE49-F238E27FC236}">
                <a16:creationId xmlns:a16="http://schemas.microsoft.com/office/drawing/2014/main" id="{02DA9C29-4C45-4936-9B42-53D462E78490}"/>
              </a:ext>
            </a:extLst>
          </p:cNvPr>
          <p:cNvPicPr>
            <a:picLocks noChangeAspect="1"/>
          </p:cNvPicPr>
          <p:nvPr/>
        </p:nvPicPr>
        <p:blipFill>
          <a:blip r:embed="rId2"/>
          <a:stretch>
            <a:fillRect/>
          </a:stretch>
        </p:blipFill>
        <p:spPr>
          <a:xfrm>
            <a:off x="109245" y="1377404"/>
            <a:ext cx="2854584" cy="4092595"/>
          </a:xfrm>
          <a:prstGeom prst="rect">
            <a:avLst/>
          </a:prstGeom>
          <a:noFill/>
        </p:spPr>
      </p:pic>
      <p:pic>
        <p:nvPicPr>
          <p:cNvPr id="12" name="Picture 11">
            <a:extLst>
              <a:ext uri="{FF2B5EF4-FFF2-40B4-BE49-F238E27FC236}">
                <a16:creationId xmlns:a16="http://schemas.microsoft.com/office/drawing/2014/main" id="{87D7E2F5-8C6E-483F-B7CB-8405AB84087B}"/>
              </a:ext>
            </a:extLst>
          </p:cNvPr>
          <p:cNvPicPr>
            <a:picLocks noChangeAspect="1"/>
          </p:cNvPicPr>
          <p:nvPr/>
        </p:nvPicPr>
        <p:blipFill>
          <a:blip r:embed="rId3"/>
          <a:stretch>
            <a:fillRect/>
          </a:stretch>
        </p:blipFill>
        <p:spPr>
          <a:xfrm>
            <a:off x="2963829" y="1359396"/>
            <a:ext cx="2854584" cy="4128610"/>
          </a:xfrm>
          <a:prstGeom prst="rect">
            <a:avLst/>
          </a:prstGeom>
        </p:spPr>
      </p:pic>
      <p:pic>
        <p:nvPicPr>
          <p:cNvPr id="16" name="Picture 15">
            <a:extLst>
              <a:ext uri="{FF2B5EF4-FFF2-40B4-BE49-F238E27FC236}">
                <a16:creationId xmlns:a16="http://schemas.microsoft.com/office/drawing/2014/main" id="{C8C2262C-58C5-44FE-8C86-4B0CF6D442AB}"/>
              </a:ext>
            </a:extLst>
          </p:cNvPr>
          <p:cNvPicPr/>
          <p:nvPr/>
        </p:nvPicPr>
        <p:blipFill>
          <a:blip r:embed="rId4"/>
          <a:stretch>
            <a:fillRect/>
          </a:stretch>
        </p:blipFill>
        <p:spPr>
          <a:xfrm>
            <a:off x="2038941" y="5074323"/>
            <a:ext cx="2068265" cy="1775272"/>
          </a:xfrm>
          <a:prstGeom prst="rect">
            <a:avLst/>
          </a:prstGeom>
          <a:noFill/>
          <a:ln>
            <a:noFill/>
            <a:prstDash/>
          </a:ln>
        </p:spPr>
      </p:pic>
      <p:sp>
        <p:nvSpPr>
          <p:cNvPr id="2" name="Title 1">
            <a:extLst>
              <a:ext uri="{FF2B5EF4-FFF2-40B4-BE49-F238E27FC236}">
                <a16:creationId xmlns:a16="http://schemas.microsoft.com/office/drawing/2014/main" id="{7BAECF65-F0A7-0DF1-65F7-09BC4DB7710B}"/>
              </a:ext>
            </a:extLst>
          </p:cNvPr>
          <p:cNvSpPr txBox="1">
            <a:spLocks/>
          </p:cNvSpPr>
          <p:nvPr/>
        </p:nvSpPr>
        <p:spPr>
          <a:xfrm>
            <a:off x="7671464" y="167073"/>
            <a:ext cx="311341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600" u="sng">
                <a:latin typeface="Letter-join Plus 8" panose="02000505000000020003" pitchFamily="2" charset="0"/>
              </a:rPr>
              <a:t>Division</a:t>
            </a:r>
            <a:endParaRPr lang="en-GB" sz="6600" u="sng" dirty="0">
              <a:latin typeface="Letter-join Plus 8" panose="02000505000000020003" pitchFamily="2" charset="0"/>
            </a:endParaRPr>
          </a:p>
        </p:txBody>
      </p:sp>
      <p:pic>
        <p:nvPicPr>
          <p:cNvPr id="3" name="Content Placeholder 8">
            <a:extLst>
              <a:ext uri="{FF2B5EF4-FFF2-40B4-BE49-F238E27FC236}">
                <a16:creationId xmlns:a16="http://schemas.microsoft.com/office/drawing/2014/main" id="{C8A0D1CD-D24B-4BAD-7789-E3FAFF2A2A71}"/>
              </a:ext>
            </a:extLst>
          </p:cNvPr>
          <p:cNvPicPr>
            <a:picLocks noGrp="1" noChangeAspect="1"/>
          </p:cNvPicPr>
          <p:nvPr>
            <p:ph sz="quarter" idx="1"/>
          </p:nvPr>
        </p:nvPicPr>
        <p:blipFill>
          <a:blip r:embed="rId5"/>
          <a:stretch>
            <a:fillRect/>
          </a:stretch>
        </p:blipFill>
        <p:spPr>
          <a:xfrm>
            <a:off x="6182688" y="1359396"/>
            <a:ext cx="2922499" cy="4128610"/>
          </a:xfrm>
          <a:prstGeom prst="rect">
            <a:avLst/>
          </a:prstGeom>
        </p:spPr>
      </p:pic>
      <p:pic>
        <p:nvPicPr>
          <p:cNvPr id="4" name="Picture 3">
            <a:extLst>
              <a:ext uri="{FF2B5EF4-FFF2-40B4-BE49-F238E27FC236}">
                <a16:creationId xmlns:a16="http://schemas.microsoft.com/office/drawing/2014/main" id="{88369031-4D18-581F-6E6E-3675A2CEA56C}"/>
              </a:ext>
            </a:extLst>
          </p:cNvPr>
          <p:cNvPicPr>
            <a:picLocks noChangeAspect="1"/>
          </p:cNvPicPr>
          <p:nvPr/>
        </p:nvPicPr>
        <p:blipFill>
          <a:blip r:embed="rId6"/>
          <a:stretch>
            <a:fillRect/>
          </a:stretch>
        </p:blipFill>
        <p:spPr>
          <a:xfrm>
            <a:off x="9105187" y="1369994"/>
            <a:ext cx="2858268" cy="4128610"/>
          </a:xfrm>
          <a:prstGeom prst="rect">
            <a:avLst/>
          </a:prstGeom>
        </p:spPr>
      </p:pic>
      <p:pic>
        <p:nvPicPr>
          <p:cNvPr id="5" name="Picture 4">
            <a:extLst>
              <a:ext uri="{FF2B5EF4-FFF2-40B4-BE49-F238E27FC236}">
                <a16:creationId xmlns:a16="http://schemas.microsoft.com/office/drawing/2014/main" id="{89A7EE6C-AC79-CF19-FD70-8ED89BD52D7E}"/>
              </a:ext>
            </a:extLst>
          </p:cNvPr>
          <p:cNvPicPr/>
          <p:nvPr/>
        </p:nvPicPr>
        <p:blipFill>
          <a:blip r:embed="rId7"/>
          <a:stretch>
            <a:fillRect/>
          </a:stretch>
        </p:blipFill>
        <p:spPr>
          <a:xfrm>
            <a:off x="8194038" y="5074323"/>
            <a:ext cx="2068265" cy="1775272"/>
          </a:xfrm>
          <a:prstGeom prst="rect">
            <a:avLst/>
          </a:prstGeom>
          <a:noFill/>
          <a:ln>
            <a:noFill/>
            <a:prstDash/>
          </a:ln>
        </p:spPr>
      </p:pic>
    </p:spTree>
    <p:extLst>
      <p:ext uri="{BB962C8B-B14F-4D97-AF65-F5344CB8AC3E}">
        <p14:creationId xmlns:p14="http://schemas.microsoft.com/office/powerpoint/2010/main" val="2193656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19039"/>
            <a:ext cx="10515600" cy="1325563"/>
          </a:xfrm>
        </p:spPr>
        <p:txBody>
          <a:bodyPr>
            <a:normAutofit/>
          </a:bodyPr>
          <a:lstStyle/>
          <a:p>
            <a:r>
              <a:rPr lang="en-GB" sz="6600" u="sng" dirty="0">
                <a:latin typeface="Letter-join Plus 8" panose="02000505000000020003" pitchFamily="2" charset="0"/>
              </a:rPr>
              <a:t>Topics</a:t>
            </a:r>
          </a:p>
        </p:txBody>
      </p:sp>
      <p:sp>
        <p:nvSpPr>
          <p:cNvPr id="3" name="Content Placeholder 2"/>
          <p:cNvSpPr>
            <a:spLocks noGrp="1"/>
          </p:cNvSpPr>
          <p:nvPr>
            <p:ph sz="quarter" idx="1"/>
          </p:nvPr>
        </p:nvSpPr>
        <p:spPr>
          <a:xfrm>
            <a:off x="342900" y="1408114"/>
            <a:ext cx="8601075" cy="4348240"/>
          </a:xfrm>
        </p:spPr>
        <p:txBody>
          <a:bodyPr>
            <a:normAutofit fontScale="25000" lnSpcReduction="20000"/>
          </a:bodyPr>
          <a:lstStyle/>
          <a:p>
            <a:pPr>
              <a:lnSpc>
                <a:spcPct val="170000"/>
              </a:lnSpc>
            </a:pPr>
            <a:r>
              <a:rPr lang="en-GB" sz="9200" b="1" dirty="0">
                <a:latin typeface="Letter-join Plus 8" panose="02000505000000020003" pitchFamily="2" charset="0"/>
              </a:rPr>
              <a:t>Our Geography-based topic is about Manchester. </a:t>
            </a:r>
          </a:p>
          <a:p>
            <a:pPr marL="0" indent="0">
              <a:lnSpc>
                <a:spcPct val="170000"/>
              </a:lnSpc>
              <a:buNone/>
            </a:pPr>
            <a:r>
              <a:rPr lang="en-GB" sz="9200" dirty="0">
                <a:latin typeface="Letter-join Plus 8" panose="02000505000000020003" pitchFamily="2" charset="0"/>
              </a:rPr>
              <a:t>We will think about the human and physical features found in Manchester and our local area using maps, atlases and field work.</a:t>
            </a:r>
          </a:p>
          <a:p>
            <a:pPr>
              <a:lnSpc>
                <a:spcPct val="170000"/>
              </a:lnSpc>
            </a:pPr>
            <a:endParaRPr lang="en-GB" sz="9200" dirty="0">
              <a:latin typeface="Letter-join Plus 8" panose="02000505000000020003" pitchFamily="2" charset="0"/>
            </a:endParaRPr>
          </a:p>
          <a:p>
            <a:pPr>
              <a:lnSpc>
                <a:spcPct val="170000"/>
              </a:lnSpc>
            </a:pPr>
            <a:r>
              <a:rPr lang="en-GB" sz="9200" b="1" dirty="0">
                <a:latin typeface="Letter-join Plus 8" panose="02000505000000020003" pitchFamily="2" charset="0"/>
              </a:rPr>
              <a:t> Our History-focused topic is all about Toys.</a:t>
            </a:r>
          </a:p>
          <a:p>
            <a:pPr marL="0" indent="0">
              <a:lnSpc>
                <a:spcPct val="170000"/>
              </a:lnSpc>
              <a:buNone/>
            </a:pPr>
            <a:r>
              <a:rPr lang="en-GB" sz="9200" dirty="0">
                <a:latin typeface="Letter-join Plus 8" panose="02000505000000020003" pitchFamily="2" charset="0"/>
              </a:rPr>
              <a:t>We will explore what toys were like in the past and will know how they are different from today. We will play with toys, old and new. </a:t>
            </a:r>
          </a:p>
          <a:p>
            <a:pPr marL="0" indent="0">
              <a:buNone/>
            </a:pPr>
            <a:endParaRPr lang="en-GB" dirty="0"/>
          </a:p>
          <a:p>
            <a:pPr marL="0" indent="0">
              <a:buNone/>
            </a:pPr>
            <a:endParaRPr lang="en-GB" dirty="0"/>
          </a:p>
          <a:p>
            <a:endParaRPr lang="en-GB" dirty="0"/>
          </a:p>
          <a:p>
            <a:endParaRPr lang="en-GB" dirty="0"/>
          </a:p>
        </p:txBody>
      </p:sp>
      <p:pic>
        <p:nvPicPr>
          <p:cNvPr id="1026" name="Picture 2" descr="I Love Manchester | Manchester">
            <a:extLst>
              <a:ext uri="{FF2B5EF4-FFF2-40B4-BE49-F238E27FC236}">
                <a16:creationId xmlns:a16="http://schemas.microsoft.com/office/drawing/2014/main" id="{C9FD7315-F4B8-4D55-ABF7-47AEDF3BB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1150" y="1285875"/>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story of toys | TheSchoolRun">
            <a:extLst>
              <a:ext uri="{FF2B5EF4-FFF2-40B4-BE49-F238E27FC236}">
                <a16:creationId xmlns:a16="http://schemas.microsoft.com/office/drawing/2014/main" id="{A745D1CD-B0D5-4A06-A8B4-EB1148F87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2214" y="4153773"/>
            <a:ext cx="2082061" cy="1639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8205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TotalTime>
  <Words>713</Words>
  <Application>Microsoft Macintosh PowerPoint</Application>
  <PresentationFormat>Widescreen</PresentationFormat>
  <Paragraphs>103</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Letter-join Plus 8</vt:lpstr>
      <vt:lpstr>Office Theme</vt:lpstr>
      <vt:lpstr>Meet the Teacher</vt:lpstr>
      <vt:lpstr>Staff in our classroom are</vt:lpstr>
      <vt:lpstr>Class Saint </vt:lpstr>
      <vt:lpstr>Phonics</vt:lpstr>
      <vt:lpstr>Spellings</vt:lpstr>
      <vt:lpstr>Y2 SATS</vt:lpstr>
      <vt:lpstr>Addition</vt:lpstr>
      <vt:lpstr>Multiplication</vt:lpstr>
      <vt:lpstr>Topics</vt:lpstr>
      <vt:lpstr>PowerPoint Presentation</vt:lpstr>
      <vt:lpstr>Science</vt:lpstr>
      <vt:lpstr>Homework</vt:lpstr>
      <vt:lpstr>Reading</vt:lpstr>
      <vt:lpstr>How you can help at home</vt:lpstr>
      <vt:lpstr>Final Messages</vt:lpstr>
      <vt:lpstr>CAN YOU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dc:title>
  <dc:creator>KATIE MAE OWENS</dc:creator>
  <cp:lastModifiedBy>KATIE MAE OWENS</cp:lastModifiedBy>
  <cp:revision>4</cp:revision>
  <dcterms:created xsi:type="dcterms:W3CDTF">2023-09-13T18:32:02Z</dcterms:created>
  <dcterms:modified xsi:type="dcterms:W3CDTF">2023-09-19T22:01:51Z</dcterms:modified>
</cp:coreProperties>
</file>