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63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FF"/>
    <a:srgbClr val="F8F200"/>
    <a:srgbClr val="66FF66"/>
    <a:srgbClr val="FF99FF"/>
    <a:srgbClr val="FFCC00"/>
    <a:srgbClr val="FF6600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20" d="100"/>
          <a:sy n="120" d="100"/>
        </p:scale>
        <p:origin x="564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2BD11-94DE-4019-8C63-B7126A39804D}" type="datetimeFigureOut">
              <a:rPr lang="en-GB" smtClean="0"/>
              <a:t>19/04/2023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F9D9A-9FEB-493B-A892-1709B52635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3173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2BD11-94DE-4019-8C63-B7126A39804D}" type="datetimeFigureOut">
              <a:rPr lang="en-GB" smtClean="0"/>
              <a:t>19/04/2023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F9D9A-9FEB-493B-A892-1709B52635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7677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2BD11-94DE-4019-8C63-B7126A39804D}" type="datetimeFigureOut">
              <a:rPr lang="en-GB" smtClean="0"/>
              <a:t>19/04/2023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F9D9A-9FEB-493B-A892-1709B52635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3864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2BD11-94DE-4019-8C63-B7126A39804D}" type="datetimeFigureOut">
              <a:rPr lang="en-GB" smtClean="0"/>
              <a:t>19/04/2023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F9D9A-9FEB-493B-A892-1709B52635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0996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2BD11-94DE-4019-8C63-B7126A39804D}" type="datetimeFigureOut">
              <a:rPr lang="en-GB" smtClean="0"/>
              <a:t>19/04/2023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F9D9A-9FEB-493B-A892-1709B52635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9728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2BD11-94DE-4019-8C63-B7126A39804D}" type="datetimeFigureOut">
              <a:rPr lang="en-GB" smtClean="0"/>
              <a:t>19/04/2023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F9D9A-9FEB-493B-A892-1709B52635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0913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2BD11-94DE-4019-8C63-B7126A39804D}" type="datetimeFigureOut">
              <a:rPr lang="en-GB" smtClean="0"/>
              <a:t>19/04/2023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F9D9A-9FEB-493B-A892-1709B52635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4031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2BD11-94DE-4019-8C63-B7126A39804D}" type="datetimeFigureOut">
              <a:rPr lang="en-GB" smtClean="0"/>
              <a:t>19/04/2023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F9D9A-9FEB-493B-A892-1709B52635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7736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2BD11-94DE-4019-8C63-B7126A39804D}" type="datetimeFigureOut">
              <a:rPr lang="en-GB" smtClean="0"/>
              <a:t>19/04/2023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F9D9A-9FEB-493B-A892-1709B52635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9786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2BD11-94DE-4019-8C63-B7126A39804D}" type="datetimeFigureOut">
              <a:rPr lang="en-GB" smtClean="0"/>
              <a:t>19/04/2023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F9D9A-9FEB-493B-A892-1709B52635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6923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2BD11-94DE-4019-8C63-B7126A39804D}" type="datetimeFigureOut">
              <a:rPr lang="en-GB" smtClean="0"/>
              <a:t>19/04/2023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F9D9A-9FEB-493B-A892-1709B52635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6641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2BD11-94DE-4019-8C63-B7126A39804D}" type="datetimeFigureOut">
              <a:rPr lang="en-GB" smtClean="0"/>
              <a:t>19/04/2023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7F9D9A-9FEB-493B-A892-1709B52635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3562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F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27151" y="-69690"/>
            <a:ext cx="9080498" cy="6604990"/>
            <a:chOff x="27151" y="-69690"/>
            <a:chExt cx="9080498" cy="6604990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7D7F9906-11EE-413A-9716-77F24CD4A4D9}"/>
                </a:ext>
              </a:extLst>
            </p:cNvPr>
            <p:cNvSpPr txBox="1"/>
            <p:nvPr/>
          </p:nvSpPr>
          <p:spPr>
            <a:xfrm>
              <a:off x="934006" y="66409"/>
              <a:ext cx="721499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b="1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 Bernadette’s RC Primary School – MATHS ROADMAP</a:t>
              </a:r>
            </a:p>
          </p:txBody>
        </p:sp>
        <p:grpSp>
          <p:nvGrpSpPr>
            <p:cNvPr id="67" name="Group 66">
              <a:extLst>
                <a:ext uri="{FF2B5EF4-FFF2-40B4-BE49-F238E27FC236}">
                  <a16:creationId xmlns:a16="http://schemas.microsoft.com/office/drawing/2014/main" id="{D41D2C6E-559C-DC27-2FCC-39EC0FA18946}"/>
                </a:ext>
              </a:extLst>
            </p:cNvPr>
            <p:cNvGrpSpPr/>
            <p:nvPr/>
          </p:nvGrpSpPr>
          <p:grpSpPr>
            <a:xfrm>
              <a:off x="351183" y="2226037"/>
              <a:ext cx="8441634" cy="4068745"/>
              <a:chOff x="344557" y="1775788"/>
              <a:chExt cx="8441634" cy="3684107"/>
            </a:xfrm>
          </p:grpSpPr>
          <p:sp>
            <p:nvSpPr>
              <p:cNvPr id="56" name="Arc 55">
                <a:extLst>
                  <a:ext uri="{FF2B5EF4-FFF2-40B4-BE49-F238E27FC236}">
                    <a16:creationId xmlns:a16="http://schemas.microsoft.com/office/drawing/2014/main" id="{ACA2BEBC-13D5-4353-7C48-DBC5691BF33A}"/>
                  </a:ext>
                </a:extLst>
              </p:cNvPr>
              <p:cNvSpPr/>
              <p:nvPr/>
            </p:nvSpPr>
            <p:spPr>
              <a:xfrm>
                <a:off x="5489561" y="1775797"/>
                <a:ext cx="1548054" cy="1842049"/>
              </a:xfrm>
              <a:prstGeom prst="arc">
                <a:avLst>
                  <a:gd name="adj1" fmla="val 16211550"/>
                  <a:gd name="adj2" fmla="val 5391112"/>
                </a:avLst>
              </a:prstGeom>
              <a:ln w="635000">
                <a:solidFill>
                  <a:schemeClr val="bg2">
                    <a:lumMod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350"/>
              </a:p>
            </p:txBody>
          </p:sp>
          <p:sp>
            <p:nvSpPr>
              <p:cNvPr id="63" name="Arc 62">
                <a:extLst>
                  <a:ext uri="{FF2B5EF4-FFF2-40B4-BE49-F238E27FC236}">
                    <a16:creationId xmlns:a16="http://schemas.microsoft.com/office/drawing/2014/main" id="{1DF6A4C3-DF73-8452-40FD-4016076A9186}"/>
                  </a:ext>
                </a:extLst>
              </p:cNvPr>
              <p:cNvSpPr/>
              <p:nvPr/>
            </p:nvSpPr>
            <p:spPr>
              <a:xfrm rot="10800000">
                <a:off x="2022296" y="3617846"/>
                <a:ext cx="1548054" cy="1842049"/>
              </a:xfrm>
              <a:prstGeom prst="arc">
                <a:avLst>
                  <a:gd name="adj1" fmla="val 16211550"/>
                  <a:gd name="adj2" fmla="val 5391112"/>
                </a:avLst>
              </a:prstGeom>
              <a:ln w="635000">
                <a:solidFill>
                  <a:schemeClr val="bg2">
                    <a:lumMod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350"/>
              </a:p>
            </p:txBody>
          </p:sp>
          <p:cxnSp>
            <p:nvCxnSpPr>
              <p:cNvPr id="64" name="Straight Connector 63">
                <a:extLst>
                  <a:ext uri="{FF2B5EF4-FFF2-40B4-BE49-F238E27FC236}">
                    <a16:creationId xmlns:a16="http://schemas.microsoft.com/office/drawing/2014/main" id="{37454E30-76F8-81F4-399E-F23FBD44D892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757604" y="3617844"/>
                <a:ext cx="3544702" cy="5"/>
              </a:xfrm>
              <a:prstGeom prst="line">
                <a:avLst/>
              </a:prstGeom>
              <a:ln w="635000">
                <a:solidFill>
                  <a:schemeClr val="bg2">
                    <a:lumMod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>
                <a:extLst>
                  <a:ext uri="{FF2B5EF4-FFF2-40B4-BE49-F238E27FC236}">
                    <a16:creationId xmlns:a16="http://schemas.microsoft.com/office/drawing/2014/main" id="{477C41FD-2479-CDAF-084A-1E7B5B0C4582}"/>
                  </a:ext>
                </a:extLst>
              </p:cNvPr>
              <p:cNvCxnSpPr>
                <a:cxnSpLocks/>
                <a:stCxn id="63" idx="0"/>
              </p:cNvCxnSpPr>
              <p:nvPr/>
            </p:nvCxnSpPr>
            <p:spPr>
              <a:xfrm>
                <a:off x="2793724" y="5459890"/>
                <a:ext cx="5992467" cy="0"/>
              </a:xfrm>
              <a:prstGeom prst="line">
                <a:avLst/>
              </a:prstGeom>
              <a:ln w="635000" cap="rnd">
                <a:solidFill>
                  <a:schemeClr val="bg2">
                    <a:lumMod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>
                <a:extLst>
                  <a:ext uri="{FF2B5EF4-FFF2-40B4-BE49-F238E27FC236}">
                    <a16:creationId xmlns:a16="http://schemas.microsoft.com/office/drawing/2014/main" id="{4E178B0E-472E-A301-EBEC-AC05507B33B6}"/>
                  </a:ext>
                </a:extLst>
              </p:cNvPr>
              <p:cNvCxnSpPr/>
              <p:nvPr/>
            </p:nvCxnSpPr>
            <p:spPr>
              <a:xfrm>
                <a:off x="344557" y="1775791"/>
                <a:ext cx="5992467" cy="5"/>
              </a:xfrm>
              <a:prstGeom prst="line">
                <a:avLst/>
              </a:prstGeom>
              <a:ln w="635000" cap="rnd">
                <a:solidFill>
                  <a:schemeClr val="bg2">
                    <a:lumMod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" name="Arc 8">
                <a:extLst>
                  <a:ext uri="{FF2B5EF4-FFF2-40B4-BE49-F238E27FC236}">
                    <a16:creationId xmlns:a16="http://schemas.microsoft.com/office/drawing/2014/main" id="{EFAEDFB3-AB0F-2C40-88EC-09430F636FA0}"/>
                  </a:ext>
                </a:extLst>
              </p:cNvPr>
              <p:cNvSpPr/>
              <p:nvPr/>
            </p:nvSpPr>
            <p:spPr>
              <a:xfrm>
                <a:off x="5534220" y="1775794"/>
                <a:ext cx="1548054" cy="1842049"/>
              </a:xfrm>
              <a:prstGeom prst="arc">
                <a:avLst>
                  <a:gd name="adj1" fmla="val 16211550"/>
                  <a:gd name="adj2" fmla="val 5391112"/>
                </a:avLst>
              </a:prstGeom>
              <a:ln w="47625">
                <a:solidFill>
                  <a:srgbClr val="FFFF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350"/>
              </a:p>
            </p:txBody>
          </p:sp>
          <p:sp>
            <p:nvSpPr>
              <p:cNvPr id="12" name="Arc 11">
                <a:extLst>
                  <a:ext uri="{FF2B5EF4-FFF2-40B4-BE49-F238E27FC236}">
                    <a16:creationId xmlns:a16="http://schemas.microsoft.com/office/drawing/2014/main" id="{2469A670-C3D7-BA94-FB72-EA50BC4375FE}"/>
                  </a:ext>
                </a:extLst>
              </p:cNvPr>
              <p:cNvSpPr/>
              <p:nvPr/>
            </p:nvSpPr>
            <p:spPr>
              <a:xfrm rot="10800000">
                <a:off x="1977637" y="3617843"/>
                <a:ext cx="1548054" cy="1842049"/>
              </a:xfrm>
              <a:prstGeom prst="arc">
                <a:avLst>
                  <a:gd name="adj1" fmla="val 16211550"/>
                  <a:gd name="adj2" fmla="val 5391112"/>
                </a:avLst>
              </a:prstGeom>
              <a:ln w="47625">
                <a:solidFill>
                  <a:srgbClr val="FFFF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350"/>
              </a:p>
            </p:txBody>
          </p:sp>
          <p:cxnSp>
            <p:nvCxnSpPr>
              <p:cNvPr id="47" name="Straight Connector 46">
                <a:extLst>
                  <a:ext uri="{FF2B5EF4-FFF2-40B4-BE49-F238E27FC236}">
                    <a16:creationId xmlns:a16="http://schemas.microsoft.com/office/drawing/2014/main" id="{4C82DE32-1710-6D0D-5A03-3E44E88C092A}"/>
                  </a:ext>
                </a:extLst>
              </p:cNvPr>
              <p:cNvCxnSpPr>
                <a:cxnSpLocks/>
                <a:endCxn id="9" idx="2"/>
              </p:cNvCxnSpPr>
              <p:nvPr/>
            </p:nvCxnSpPr>
            <p:spPr>
              <a:xfrm flipV="1">
                <a:off x="2802263" y="3617841"/>
                <a:ext cx="3507984" cy="9"/>
              </a:xfrm>
              <a:prstGeom prst="line">
                <a:avLst/>
              </a:prstGeom>
              <a:ln w="47625">
                <a:solidFill>
                  <a:srgbClr val="FFFF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>
                <a:extLst>
                  <a:ext uri="{FF2B5EF4-FFF2-40B4-BE49-F238E27FC236}">
                    <a16:creationId xmlns:a16="http://schemas.microsoft.com/office/drawing/2014/main" id="{44791057-4787-3B6F-735B-E8E7CE63AFD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38383" y="5459887"/>
                <a:ext cx="5903148" cy="0"/>
              </a:xfrm>
              <a:prstGeom prst="line">
                <a:avLst/>
              </a:prstGeom>
              <a:ln w="47625">
                <a:solidFill>
                  <a:srgbClr val="FFFF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>
                <a:extLst>
                  <a:ext uri="{FF2B5EF4-FFF2-40B4-BE49-F238E27FC236}">
                    <a16:creationId xmlns:a16="http://schemas.microsoft.com/office/drawing/2014/main" id="{DE53C3DC-57B9-801F-DBD9-E15B0DCAD5C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89216" y="1775788"/>
                <a:ext cx="5796426" cy="0"/>
              </a:xfrm>
              <a:prstGeom prst="line">
                <a:avLst/>
              </a:prstGeom>
              <a:ln w="47625">
                <a:solidFill>
                  <a:srgbClr val="FFFF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9" name="Speech Bubble: Rectangle with Corners Rounded 68">
              <a:extLst>
                <a:ext uri="{FF2B5EF4-FFF2-40B4-BE49-F238E27FC236}">
                  <a16:creationId xmlns:a16="http://schemas.microsoft.com/office/drawing/2014/main" id="{19FFA643-AC5A-4D58-A767-F172B95A94B0}"/>
                </a:ext>
              </a:extLst>
            </p:cNvPr>
            <p:cNvSpPr/>
            <p:nvPr/>
          </p:nvSpPr>
          <p:spPr>
            <a:xfrm>
              <a:off x="351183" y="432802"/>
              <a:ext cx="1960964" cy="1456280"/>
            </a:xfrm>
            <a:prstGeom prst="wedgeRoundRectCallout">
              <a:avLst>
                <a:gd name="adj1" fmla="val 34321"/>
                <a:gd name="adj2" fmla="val 72564"/>
                <a:gd name="adj3" fmla="val 16667"/>
              </a:avLst>
            </a:prstGeom>
            <a:solidFill>
              <a:schemeClr val="bg1"/>
            </a:solidFill>
            <a:ln w="38100">
              <a:solidFill>
                <a:srgbClr val="FF99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750" b="1" u="sng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AUTUMN </a:t>
              </a:r>
              <a:endParaRPr lang="en-GB" sz="750" u="sng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  <a:p>
              <a:r>
                <a:rPr lang="en-GB" sz="75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Numbers</a:t>
              </a:r>
            </a:p>
            <a:p>
              <a:r>
                <a:rPr lang="en-GB" sz="75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-Subitise 3 objects </a:t>
              </a:r>
            </a:p>
            <a:p>
              <a:r>
                <a:rPr lang="en-GB" sz="75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-Recite numbers past 5</a:t>
              </a:r>
            </a:p>
            <a:p>
              <a:r>
                <a:rPr lang="en-GB" sz="75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-Say one number for each item in order: 1,2,3,4,5</a:t>
              </a:r>
            </a:p>
            <a:p>
              <a:r>
                <a:rPr lang="en-GB" sz="75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Numerical Patterns </a:t>
              </a:r>
            </a:p>
            <a:p>
              <a:r>
                <a:rPr lang="en-GB" sz="75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-Understand position through words not pointing </a:t>
              </a:r>
            </a:p>
            <a:p>
              <a:r>
                <a:rPr lang="en-GB" sz="75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-Compare capacity- full and empty</a:t>
              </a:r>
            </a:p>
            <a:p>
              <a:r>
                <a:rPr lang="en-GB" sz="75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-Explore 2D shapes </a:t>
              </a:r>
            </a:p>
            <a:p>
              <a:endParaRPr lang="en-GB" sz="75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  <p:sp>
          <p:nvSpPr>
            <p:cNvPr id="70" name="Speech Bubble: Rectangle with Corners Rounded 69">
              <a:extLst>
                <a:ext uri="{FF2B5EF4-FFF2-40B4-BE49-F238E27FC236}">
                  <a16:creationId xmlns:a16="http://schemas.microsoft.com/office/drawing/2014/main" id="{4F7EFB3D-4243-AB5C-AABB-D83D2596934B}"/>
                </a:ext>
              </a:extLst>
            </p:cNvPr>
            <p:cNvSpPr/>
            <p:nvPr/>
          </p:nvSpPr>
          <p:spPr>
            <a:xfrm>
              <a:off x="2714139" y="370899"/>
              <a:ext cx="1515234" cy="1467427"/>
            </a:xfrm>
            <a:prstGeom prst="wedgeRoundRectCallout">
              <a:avLst>
                <a:gd name="adj1" fmla="val -16582"/>
                <a:gd name="adj2" fmla="val 61065"/>
                <a:gd name="adj3" fmla="val 16667"/>
              </a:avLst>
            </a:prstGeom>
            <a:solidFill>
              <a:schemeClr val="bg1"/>
            </a:solidFill>
            <a:ln w="38100">
              <a:solidFill>
                <a:srgbClr val="FF99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750" b="1" u="sng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SPRING </a:t>
              </a:r>
            </a:p>
            <a:p>
              <a:r>
                <a:rPr lang="en-GB" sz="750" u="sng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Numbers</a:t>
              </a:r>
            </a:p>
            <a:p>
              <a:r>
                <a:rPr lang="en-GB" sz="75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-Cardinal principle </a:t>
              </a:r>
            </a:p>
            <a:p>
              <a:r>
                <a:rPr lang="en-GB" sz="75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-Show ‘finger numbers’ to 5</a:t>
              </a:r>
            </a:p>
            <a:p>
              <a:r>
                <a:rPr lang="en-GB" sz="75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-Link numerals and amounts up to 5</a:t>
              </a:r>
            </a:p>
            <a:p>
              <a:r>
                <a:rPr lang="en-GB" sz="75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Number Patterns </a:t>
              </a:r>
            </a:p>
            <a:p>
              <a:r>
                <a:rPr lang="en-GB" sz="75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-Talk about and explore 2D and 3D shapes </a:t>
              </a:r>
            </a:p>
            <a:p>
              <a:r>
                <a:rPr lang="en-GB" sz="75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-Compare weight- heavy and light</a:t>
              </a:r>
            </a:p>
            <a:p>
              <a:endParaRPr lang="en-GB" sz="75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  <p:sp>
          <p:nvSpPr>
            <p:cNvPr id="71" name="Speech Bubble: Rectangle with Corners Rounded 70">
              <a:extLst>
                <a:ext uri="{FF2B5EF4-FFF2-40B4-BE49-F238E27FC236}">
                  <a16:creationId xmlns:a16="http://schemas.microsoft.com/office/drawing/2014/main" id="{78B618A2-C43C-650E-6B75-7BFDEE69A99E}"/>
                </a:ext>
              </a:extLst>
            </p:cNvPr>
            <p:cNvSpPr/>
            <p:nvPr/>
          </p:nvSpPr>
          <p:spPr>
            <a:xfrm>
              <a:off x="4711700" y="449569"/>
              <a:ext cx="2179193" cy="1861002"/>
            </a:xfrm>
            <a:prstGeom prst="wedgeRoundRectCallout">
              <a:avLst>
                <a:gd name="adj1" fmla="val -49329"/>
                <a:gd name="adj2" fmla="val 64167"/>
                <a:gd name="adj3" fmla="val 16667"/>
              </a:avLst>
            </a:prstGeom>
            <a:solidFill>
              <a:schemeClr val="bg1"/>
            </a:solidFill>
            <a:ln w="38100">
              <a:solidFill>
                <a:srgbClr val="FF99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750" b="1" u="sng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SUMMER</a:t>
              </a:r>
            </a:p>
            <a:p>
              <a:r>
                <a:rPr lang="en-GB" sz="750" u="sng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Numbers </a:t>
              </a:r>
            </a:p>
            <a:p>
              <a:r>
                <a:rPr lang="en-GB" sz="75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-Experiment with symbols and marks as well as numerals</a:t>
              </a:r>
            </a:p>
            <a:p>
              <a:r>
                <a:rPr lang="en-GB" sz="75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-Solve real problems to 5</a:t>
              </a:r>
            </a:p>
            <a:p>
              <a:r>
                <a:rPr lang="en-GB" sz="75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-Compare quantities (more than, fewer than)</a:t>
              </a:r>
            </a:p>
            <a:p>
              <a:r>
                <a:rPr lang="en-GB" sz="75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Numerical Patterns</a:t>
              </a:r>
            </a:p>
            <a:p>
              <a:r>
                <a:rPr lang="en-GB" sz="75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-Compare objects relating to size, length, weight and capacity</a:t>
              </a:r>
            </a:p>
            <a:p>
              <a:r>
                <a:rPr lang="en-GB" sz="75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-Select shapes appropriately </a:t>
              </a:r>
            </a:p>
            <a:p>
              <a:r>
                <a:rPr lang="en-GB" sz="75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-Talk about and identify patterns around them</a:t>
              </a:r>
            </a:p>
            <a:p>
              <a:r>
                <a:rPr lang="en-GB" sz="75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Notice and correct errors in repeating patterns </a:t>
              </a:r>
            </a:p>
            <a:p>
              <a:r>
                <a:rPr lang="en-GB" sz="75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Begin to describe a sequence of events </a:t>
              </a:r>
            </a:p>
            <a:p>
              <a:r>
                <a:rPr lang="en-GB" sz="75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-Positional language- in front, on top, next to, behind</a:t>
              </a:r>
            </a:p>
            <a:p>
              <a:endParaRPr lang="en-GB" sz="75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  <a:p>
              <a:endParaRPr lang="en-GB" sz="7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BAC59727-79B1-5DF6-D665-EBE87AA1DACC}"/>
                </a:ext>
              </a:extLst>
            </p:cNvPr>
            <p:cNvSpPr/>
            <p:nvPr/>
          </p:nvSpPr>
          <p:spPr>
            <a:xfrm>
              <a:off x="2934079" y="1994739"/>
              <a:ext cx="1118233" cy="56826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FF99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500" b="1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Nursery</a:t>
              </a:r>
            </a:p>
          </p:txBody>
        </p:sp>
        <p:sp>
          <p:nvSpPr>
            <p:cNvPr id="74" name="Speech Bubble: Rectangle with Corners Rounded 73">
              <a:extLst>
                <a:ext uri="{FF2B5EF4-FFF2-40B4-BE49-F238E27FC236}">
                  <a16:creationId xmlns:a16="http://schemas.microsoft.com/office/drawing/2014/main" id="{EEA1B11E-C334-AF06-6C47-A0FCD162339D}"/>
                </a:ext>
              </a:extLst>
            </p:cNvPr>
            <p:cNvSpPr/>
            <p:nvPr/>
          </p:nvSpPr>
          <p:spPr>
            <a:xfrm>
              <a:off x="7636143" y="836549"/>
              <a:ext cx="1424432" cy="1546438"/>
            </a:xfrm>
            <a:prstGeom prst="wedgeRoundRectCallout">
              <a:avLst>
                <a:gd name="adj1" fmla="val -74282"/>
                <a:gd name="adj2" fmla="val 57535"/>
                <a:gd name="adj3" fmla="val 16667"/>
              </a:avLst>
            </a:prstGeom>
            <a:solidFill>
              <a:schemeClr val="bg1"/>
            </a:solidFill>
            <a:ln w="38100">
              <a:solidFill>
                <a:srgbClr val="66FF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750" b="1" u="sng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AUTUMN</a:t>
              </a:r>
            </a:p>
            <a:p>
              <a:r>
                <a:rPr lang="en-GB" sz="750" u="sng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Autumn 1: </a:t>
              </a:r>
            </a:p>
            <a:p>
              <a:r>
                <a:rPr lang="en-GB" sz="75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Getting to Know You! </a:t>
              </a:r>
            </a:p>
            <a:p>
              <a:r>
                <a:rPr lang="en-GB" sz="75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Just Like Me! </a:t>
              </a:r>
              <a:endParaRPr lang="en-GB" sz="750" u="sng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  <a:p>
              <a:endParaRPr lang="en-GB" sz="750" u="sng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  <a:p>
              <a:r>
                <a:rPr lang="en-GB" sz="750" u="sng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Autumn 2: </a:t>
              </a:r>
            </a:p>
            <a:p>
              <a:r>
                <a:rPr lang="en-GB" sz="750" u="sng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I</a:t>
              </a:r>
              <a:r>
                <a:rPr lang="en-GB" sz="75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t’s Me 1 2 3! </a:t>
              </a:r>
            </a:p>
            <a:p>
              <a:r>
                <a:rPr lang="en-GB" sz="75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Light </a:t>
              </a:r>
              <a:r>
                <a:rPr lang="en-GB" sz="750" dirty="0" err="1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andDark</a:t>
              </a:r>
              <a:endParaRPr lang="en-GB" sz="7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  <a:p>
              <a:pPr algn="ctr"/>
              <a:endParaRPr lang="en-GB" sz="75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  <p:sp>
          <p:nvSpPr>
            <p:cNvPr id="75" name="Speech Bubble: Rectangle with Corners Rounded 74">
              <a:extLst>
                <a:ext uri="{FF2B5EF4-FFF2-40B4-BE49-F238E27FC236}">
                  <a16:creationId xmlns:a16="http://schemas.microsoft.com/office/drawing/2014/main" id="{F3CB2AE6-62B0-8083-7B77-B5BCD249FB8F}"/>
                </a:ext>
              </a:extLst>
            </p:cNvPr>
            <p:cNvSpPr/>
            <p:nvPr/>
          </p:nvSpPr>
          <p:spPr>
            <a:xfrm>
              <a:off x="7559043" y="2434464"/>
              <a:ext cx="1513436" cy="1365450"/>
            </a:xfrm>
            <a:prstGeom prst="wedgeRoundRectCallout">
              <a:avLst>
                <a:gd name="adj1" fmla="val -60682"/>
                <a:gd name="adj2" fmla="val -12939"/>
                <a:gd name="adj3" fmla="val 16667"/>
              </a:avLst>
            </a:prstGeom>
            <a:solidFill>
              <a:schemeClr val="bg1"/>
            </a:solidFill>
            <a:ln w="38100">
              <a:solidFill>
                <a:srgbClr val="66FF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750" b="1" u="sng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SPRING</a:t>
              </a:r>
            </a:p>
            <a:p>
              <a:r>
                <a:rPr lang="en-GB" sz="750" u="sng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Spring 1: </a:t>
              </a:r>
            </a:p>
            <a:p>
              <a:r>
                <a:rPr lang="en-GB" sz="75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Alive in 5! </a:t>
              </a:r>
            </a:p>
            <a:p>
              <a:r>
                <a:rPr lang="en-GB" sz="75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Growing 6 7 8</a:t>
              </a:r>
              <a:endParaRPr lang="en-GB" sz="7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  <a:p>
              <a:endParaRPr lang="en-GB" sz="750" u="sng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  <a:p>
              <a:r>
                <a:rPr lang="en-GB" sz="750" u="sng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Spring 2: </a:t>
              </a:r>
            </a:p>
            <a:p>
              <a:r>
                <a:rPr lang="en-GB" sz="75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Building 9 and 10 Consolidation</a:t>
              </a:r>
              <a:endParaRPr lang="en-GB" sz="7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  <a:p>
              <a:endParaRPr lang="en-GB" sz="750" u="sng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  <p:sp>
          <p:nvSpPr>
            <p:cNvPr id="76" name="Speech Bubble: Rectangle with Corners Rounded 75">
              <a:extLst>
                <a:ext uri="{FF2B5EF4-FFF2-40B4-BE49-F238E27FC236}">
                  <a16:creationId xmlns:a16="http://schemas.microsoft.com/office/drawing/2014/main" id="{C02FA0E3-06D4-6305-D6E8-99692291D758}"/>
                </a:ext>
              </a:extLst>
            </p:cNvPr>
            <p:cNvSpPr/>
            <p:nvPr/>
          </p:nvSpPr>
          <p:spPr>
            <a:xfrm>
              <a:off x="6284758" y="3327609"/>
              <a:ext cx="1813711" cy="1822936"/>
            </a:xfrm>
            <a:custGeom>
              <a:avLst/>
              <a:gdLst>
                <a:gd name="connsiteX0" fmla="*/ 0 w 1813711"/>
                <a:gd name="connsiteY0" fmla="*/ 221535 h 1329184"/>
                <a:gd name="connsiteX1" fmla="*/ 221535 w 1813711"/>
                <a:gd name="connsiteY1" fmla="*/ 0 h 1329184"/>
                <a:gd name="connsiteX2" fmla="*/ 302285 w 1813711"/>
                <a:gd name="connsiteY2" fmla="*/ 0 h 1329184"/>
                <a:gd name="connsiteX3" fmla="*/ 631280 w 1813711"/>
                <a:gd name="connsiteY3" fmla="*/ -493752 h 1329184"/>
                <a:gd name="connsiteX4" fmla="*/ 755713 w 1813711"/>
                <a:gd name="connsiteY4" fmla="*/ 0 h 1329184"/>
                <a:gd name="connsiteX5" fmla="*/ 1592176 w 1813711"/>
                <a:gd name="connsiteY5" fmla="*/ 0 h 1329184"/>
                <a:gd name="connsiteX6" fmla="*/ 1813711 w 1813711"/>
                <a:gd name="connsiteY6" fmla="*/ 221535 h 1329184"/>
                <a:gd name="connsiteX7" fmla="*/ 1813711 w 1813711"/>
                <a:gd name="connsiteY7" fmla="*/ 221531 h 1329184"/>
                <a:gd name="connsiteX8" fmla="*/ 1813711 w 1813711"/>
                <a:gd name="connsiteY8" fmla="*/ 221531 h 1329184"/>
                <a:gd name="connsiteX9" fmla="*/ 1813711 w 1813711"/>
                <a:gd name="connsiteY9" fmla="*/ 553827 h 1329184"/>
                <a:gd name="connsiteX10" fmla="*/ 1813711 w 1813711"/>
                <a:gd name="connsiteY10" fmla="*/ 1107649 h 1329184"/>
                <a:gd name="connsiteX11" fmla="*/ 1592176 w 1813711"/>
                <a:gd name="connsiteY11" fmla="*/ 1329184 h 1329184"/>
                <a:gd name="connsiteX12" fmla="*/ 755713 w 1813711"/>
                <a:gd name="connsiteY12" fmla="*/ 1329184 h 1329184"/>
                <a:gd name="connsiteX13" fmla="*/ 302285 w 1813711"/>
                <a:gd name="connsiteY13" fmla="*/ 1329184 h 1329184"/>
                <a:gd name="connsiteX14" fmla="*/ 302285 w 1813711"/>
                <a:gd name="connsiteY14" fmla="*/ 1329184 h 1329184"/>
                <a:gd name="connsiteX15" fmla="*/ 221535 w 1813711"/>
                <a:gd name="connsiteY15" fmla="*/ 1329184 h 1329184"/>
                <a:gd name="connsiteX16" fmla="*/ 0 w 1813711"/>
                <a:gd name="connsiteY16" fmla="*/ 1107649 h 1329184"/>
                <a:gd name="connsiteX17" fmla="*/ 0 w 1813711"/>
                <a:gd name="connsiteY17" fmla="*/ 553827 h 1329184"/>
                <a:gd name="connsiteX18" fmla="*/ 0 w 1813711"/>
                <a:gd name="connsiteY18" fmla="*/ 221531 h 1329184"/>
                <a:gd name="connsiteX19" fmla="*/ 0 w 1813711"/>
                <a:gd name="connsiteY19" fmla="*/ 221531 h 1329184"/>
                <a:gd name="connsiteX20" fmla="*/ 0 w 1813711"/>
                <a:gd name="connsiteY20" fmla="*/ 221535 h 1329184"/>
                <a:gd name="connsiteX0" fmla="*/ 0 w 1813711"/>
                <a:gd name="connsiteY0" fmla="*/ 715287 h 1822936"/>
                <a:gd name="connsiteX1" fmla="*/ 221535 w 1813711"/>
                <a:gd name="connsiteY1" fmla="*/ 493752 h 1822936"/>
                <a:gd name="connsiteX2" fmla="*/ 302285 w 1813711"/>
                <a:gd name="connsiteY2" fmla="*/ 493752 h 1822936"/>
                <a:gd name="connsiteX3" fmla="*/ 631280 w 1813711"/>
                <a:gd name="connsiteY3" fmla="*/ 0 h 1822936"/>
                <a:gd name="connsiteX4" fmla="*/ 603313 w 1813711"/>
                <a:gd name="connsiteY4" fmla="*/ 484227 h 1822936"/>
                <a:gd name="connsiteX5" fmla="*/ 1592176 w 1813711"/>
                <a:gd name="connsiteY5" fmla="*/ 493752 h 1822936"/>
                <a:gd name="connsiteX6" fmla="*/ 1813711 w 1813711"/>
                <a:gd name="connsiteY6" fmla="*/ 715287 h 1822936"/>
                <a:gd name="connsiteX7" fmla="*/ 1813711 w 1813711"/>
                <a:gd name="connsiteY7" fmla="*/ 715283 h 1822936"/>
                <a:gd name="connsiteX8" fmla="*/ 1813711 w 1813711"/>
                <a:gd name="connsiteY8" fmla="*/ 715283 h 1822936"/>
                <a:gd name="connsiteX9" fmla="*/ 1813711 w 1813711"/>
                <a:gd name="connsiteY9" fmla="*/ 1047579 h 1822936"/>
                <a:gd name="connsiteX10" fmla="*/ 1813711 w 1813711"/>
                <a:gd name="connsiteY10" fmla="*/ 1601401 h 1822936"/>
                <a:gd name="connsiteX11" fmla="*/ 1592176 w 1813711"/>
                <a:gd name="connsiteY11" fmla="*/ 1822936 h 1822936"/>
                <a:gd name="connsiteX12" fmla="*/ 755713 w 1813711"/>
                <a:gd name="connsiteY12" fmla="*/ 1822936 h 1822936"/>
                <a:gd name="connsiteX13" fmla="*/ 302285 w 1813711"/>
                <a:gd name="connsiteY13" fmla="*/ 1822936 h 1822936"/>
                <a:gd name="connsiteX14" fmla="*/ 302285 w 1813711"/>
                <a:gd name="connsiteY14" fmla="*/ 1822936 h 1822936"/>
                <a:gd name="connsiteX15" fmla="*/ 221535 w 1813711"/>
                <a:gd name="connsiteY15" fmla="*/ 1822936 h 1822936"/>
                <a:gd name="connsiteX16" fmla="*/ 0 w 1813711"/>
                <a:gd name="connsiteY16" fmla="*/ 1601401 h 1822936"/>
                <a:gd name="connsiteX17" fmla="*/ 0 w 1813711"/>
                <a:gd name="connsiteY17" fmla="*/ 1047579 h 1822936"/>
                <a:gd name="connsiteX18" fmla="*/ 0 w 1813711"/>
                <a:gd name="connsiteY18" fmla="*/ 715283 h 1822936"/>
                <a:gd name="connsiteX19" fmla="*/ 0 w 1813711"/>
                <a:gd name="connsiteY19" fmla="*/ 715283 h 1822936"/>
                <a:gd name="connsiteX20" fmla="*/ 0 w 1813711"/>
                <a:gd name="connsiteY20" fmla="*/ 715287 h 1822936"/>
                <a:gd name="connsiteX0" fmla="*/ 0 w 1813711"/>
                <a:gd name="connsiteY0" fmla="*/ 715287 h 1822936"/>
                <a:gd name="connsiteX1" fmla="*/ 221535 w 1813711"/>
                <a:gd name="connsiteY1" fmla="*/ 493752 h 1822936"/>
                <a:gd name="connsiteX2" fmla="*/ 302285 w 1813711"/>
                <a:gd name="connsiteY2" fmla="*/ 493752 h 1822936"/>
                <a:gd name="connsiteX3" fmla="*/ 631280 w 1813711"/>
                <a:gd name="connsiteY3" fmla="*/ 0 h 1822936"/>
                <a:gd name="connsiteX4" fmla="*/ 803338 w 1813711"/>
                <a:gd name="connsiteY4" fmla="*/ 455652 h 1822936"/>
                <a:gd name="connsiteX5" fmla="*/ 1592176 w 1813711"/>
                <a:gd name="connsiteY5" fmla="*/ 493752 h 1822936"/>
                <a:gd name="connsiteX6" fmla="*/ 1813711 w 1813711"/>
                <a:gd name="connsiteY6" fmla="*/ 715287 h 1822936"/>
                <a:gd name="connsiteX7" fmla="*/ 1813711 w 1813711"/>
                <a:gd name="connsiteY7" fmla="*/ 715283 h 1822936"/>
                <a:gd name="connsiteX8" fmla="*/ 1813711 w 1813711"/>
                <a:gd name="connsiteY8" fmla="*/ 715283 h 1822936"/>
                <a:gd name="connsiteX9" fmla="*/ 1813711 w 1813711"/>
                <a:gd name="connsiteY9" fmla="*/ 1047579 h 1822936"/>
                <a:gd name="connsiteX10" fmla="*/ 1813711 w 1813711"/>
                <a:gd name="connsiteY10" fmla="*/ 1601401 h 1822936"/>
                <a:gd name="connsiteX11" fmla="*/ 1592176 w 1813711"/>
                <a:gd name="connsiteY11" fmla="*/ 1822936 h 1822936"/>
                <a:gd name="connsiteX12" fmla="*/ 755713 w 1813711"/>
                <a:gd name="connsiteY12" fmla="*/ 1822936 h 1822936"/>
                <a:gd name="connsiteX13" fmla="*/ 302285 w 1813711"/>
                <a:gd name="connsiteY13" fmla="*/ 1822936 h 1822936"/>
                <a:gd name="connsiteX14" fmla="*/ 302285 w 1813711"/>
                <a:gd name="connsiteY14" fmla="*/ 1822936 h 1822936"/>
                <a:gd name="connsiteX15" fmla="*/ 221535 w 1813711"/>
                <a:gd name="connsiteY15" fmla="*/ 1822936 h 1822936"/>
                <a:gd name="connsiteX16" fmla="*/ 0 w 1813711"/>
                <a:gd name="connsiteY16" fmla="*/ 1601401 h 1822936"/>
                <a:gd name="connsiteX17" fmla="*/ 0 w 1813711"/>
                <a:gd name="connsiteY17" fmla="*/ 1047579 h 1822936"/>
                <a:gd name="connsiteX18" fmla="*/ 0 w 1813711"/>
                <a:gd name="connsiteY18" fmla="*/ 715283 h 1822936"/>
                <a:gd name="connsiteX19" fmla="*/ 0 w 1813711"/>
                <a:gd name="connsiteY19" fmla="*/ 715283 h 1822936"/>
                <a:gd name="connsiteX20" fmla="*/ 0 w 1813711"/>
                <a:gd name="connsiteY20" fmla="*/ 715287 h 1822936"/>
                <a:gd name="connsiteX0" fmla="*/ 0 w 1813711"/>
                <a:gd name="connsiteY0" fmla="*/ 715287 h 1822936"/>
                <a:gd name="connsiteX1" fmla="*/ 221535 w 1813711"/>
                <a:gd name="connsiteY1" fmla="*/ 493752 h 1822936"/>
                <a:gd name="connsiteX2" fmla="*/ 521360 w 1813711"/>
                <a:gd name="connsiteY2" fmla="*/ 455652 h 1822936"/>
                <a:gd name="connsiteX3" fmla="*/ 631280 w 1813711"/>
                <a:gd name="connsiteY3" fmla="*/ 0 h 1822936"/>
                <a:gd name="connsiteX4" fmla="*/ 803338 w 1813711"/>
                <a:gd name="connsiteY4" fmla="*/ 455652 h 1822936"/>
                <a:gd name="connsiteX5" fmla="*/ 1592176 w 1813711"/>
                <a:gd name="connsiteY5" fmla="*/ 493752 h 1822936"/>
                <a:gd name="connsiteX6" fmla="*/ 1813711 w 1813711"/>
                <a:gd name="connsiteY6" fmla="*/ 715287 h 1822936"/>
                <a:gd name="connsiteX7" fmla="*/ 1813711 w 1813711"/>
                <a:gd name="connsiteY7" fmla="*/ 715283 h 1822936"/>
                <a:gd name="connsiteX8" fmla="*/ 1813711 w 1813711"/>
                <a:gd name="connsiteY8" fmla="*/ 715283 h 1822936"/>
                <a:gd name="connsiteX9" fmla="*/ 1813711 w 1813711"/>
                <a:gd name="connsiteY9" fmla="*/ 1047579 h 1822936"/>
                <a:gd name="connsiteX10" fmla="*/ 1813711 w 1813711"/>
                <a:gd name="connsiteY10" fmla="*/ 1601401 h 1822936"/>
                <a:gd name="connsiteX11" fmla="*/ 1592176 w 1813711"/>
                <a:gd name="connsiteY11" fmla="*/ 1822936 h 1822936"/>
                <a:gd name="connsiteX12" fmla="*/ 755713 w 1813711"/>
                <a:gd name="connsiteY12" fmla="*/ 1822936 h 1822936"/>
                <a:gd name="connsiteX13" fmla="*/ 302285 w 1813711"/>
                <a:gd name="connsiteY13" fmla="*/ 1822936 h 1822936"/>
                <a:gd name="connsiteX14" fmla="*/ 302285 w 1813711"/>
                <a:gd name="connsiteY14" fmla="*/ 1822936 h 1822936"/>
                <a:gd name="connsiteX15" fmla="*/ 221535 w 1813711"/>
                <a:gd name="connsiteY15" fmla="*/ 1822936 h 1822936"/>
                <a:gd name="connsiteX16" fmla="*/ 0 w 1813711"/>
                <a:gd name="connsiteY16" fmla="*/ 1601401 h 1822936"/>
                <a:gd name="connsiteX17" fmla="*/ 0 w 1813711"/>
                <a:gd name="connsiteY17" fmla="*/ 1047579 h 1822936"/>
                <a:gd name="connsiteX18" fmla="*/ 0 w 1813711"/>
                <a:gd name="connsiteY18" fmla="*/ 715283 h 1822936"/>
                <a:gd name="connsiteX19" fmla="*/ 0 w 1813711"/>
                <a:gd name="connsiteY19" fmla="*/ 715283 h 1822936"/>
                <a:gd name="connsiteX20" fmla="*/ 0 w 1813711"/>
                <a:gd name="connsiteY20" fmla="*/ 715287 h 18229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813711" h="1822936">
                  <a:moveTo>
                    <a:pt x="0" y="715287"/>
                  </a:moveTo>
                  <a:cubicBezTo>
                    <a:pt x="0" y="592937"/>
                    <a:pt x="99185" y="493752"/>
                    <a:pt x="221535" y="493752"/>
                  </a:cubicBezTo>
                  <a:lnTo>
                    <a:pt x="521360" y="455652"/>
                  </a:lnTo>
                  <a:lnTo>
                    <a:pt x="631280" y="0"/>
                  </a:lnTo>
                  <a:lnTo>
                    <a:pt x="803338" y="455652"/>
                  </a:lnTo>
                  <a:lnTo>
                    <a:pt x="1592176" y="493752"/>
                  </a:lnTo>
                  <a:cubicBezTo>
                    <a:pt x="1714526" y="493752"/>
                    <a:pt x="1813711" y="592937"/>
                    <a:pt x="1813711" y="715287"/>
                  </a:cubicBezTo>
                  <a:lnTo>
                    <a:pt x="1813711" y="715283"/>
                  </a:lnTo>
                  <a:lnTo>
                    <a:pt x="1813711" y="715283"/>
                  </a:lnTo>
                  <a:lnTo>
                    <a:pt x="1813711" y="1047579"/>
                  </a:lnTo>
                  <a:lnTo>
                    <a:pt x="1813711" y="1601401"/>
                  </a:lnTo>
                  <a:cubicBezTo>
                    <a:pt x="1813711" y="1723751"/>
                    <a:pt x="1714526" y="1822936"/>
                    <a:pt x="1592176" y="1822936"/>
                  </a:cubicBezTo>
                  <a:lnTo>
                    <a:pt x="755713" y="1822936"/>
                  </a:lnTo>
                  <a:lnTo>
                    <a:pt x="302285" y="1822936"/>
                  </a:lnTo>
                  <a:lnTo>
                    <a:pt x="302285" y="1822936"/>
                  </a:lnTo>
                  <a:lnTo>
                    <a:pt x="221535" y="1822936"/>
                  </a:lnTo>
                  <a:cubicBezTo>
                    <a:pt x="99185" y="1822936"/>
                    <a:pt x="0" y="1723751"/>
                    <a:pt x="0" y="1601401"/>
                  </a:cubicBezTo>
                  <a:lnTo>
                    <a:pt x="0" y="1047579"/>
                  </a:lnTo>
                  <a:lnTo>
                    <a:pt x="0" y="715283"/>
                  </a:lnTo>
                  <a:lnTo>
                    <a:pt x="0" y="715283"/>
                  </a:lnTo>
                  <a:lnTo>
                    <a:pt x="0" y="715287"/>
                  </a:lnTo>
                  <a:close/>
                </a:path>
              </a:pathLst>
            </a:custGeom>
            <a:solidFill>
              <a:schemeClr val="bg1"/>
            </a:solidFill>
            <a:ln w="38100">
              <a:solidFill>
                <a:srgbClr val="66FF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750" b="1" u="sng" dirty="0">
                <a:solidFill>
                  <a:schemeClr val="tx2"/>
                </a:solidFill>
                <a:latin typeface="Comic Sans MS" panose="030F0702030302020204" pitchFamily="66" charset="0"/>
              </a:endParaRPr>
            </a:p>
            <a:p>
              <a:pPr algn="ctr"/>
              <a:endParaRPr lang="en-GB" sz="750" b="1" u="sng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  <a:p>
              <a:pPr algn="ctr"/>
              <a:r>
                <a:rPr lang="en-GB" sz="750" b="1" u="sng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SUMMER</a:t>
              </a:r>
            </a:p>
            <a:p>
              <a:endParaRPr lang="en-GB" sz="750" u="sng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  <a:p>
              <a:r>
                <a:rPr lang="en-GB" sz="750" u="sng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Summer 1:</a:t>
              </a:r>
            </a:p>
            <a:p>
              <a:r>
                <a:rPr lang="en-GB" sz="75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To 20 and Beyond </a:t>
              </a:r>
            </a:p>
            <a:p>
              <a:r>
                <a:rPr lang="en-GB" sz="75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First, Now, Then</a:t>
              </a:r>
              <a:endParaRPr lang="en-GB" sz="750" u="sng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  <a:p>
              <a:endParaRPr lang="en-GB" sz="750" u="sng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  <a:p>
              <a:r>
                <a:rPr lang="en-GB" sz="750" u="sng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Summer 2:</a:t>
              </a:r>
              <a:r>
                <a:rPr lang="en-GB" sz="75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 </a:t>
              </a:r>
            </a:p>
            <a:p>
              <a:r>
                <a:rPr lang="en-GB" sz="75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Find My Pattern </a:t>
              </a:r>
            </a:p>
            <a:p>
              <a:r>
                <a:rPr lang="en-GB" sz="75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On the Move</a:t>
              </a:r>
              <a:endParaRPr lang="en-GB" sz="8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  <p:sp>
          <p:nvSpPr>
            <p:cNvPr id="78" name="Speech Bubble: Rectangle with Corners Rounded 77">
              <a:extLst>
                <a:ext uri="{FF2B5EF4-FFF2-40B4-BE49-F238E27FC236}">
                  <a16:creationId xmlns:a16="http://schemas.microsoft.com/office/drawing/2014/main" id="{9E97D1F5-2C58-F483-E6C6-FF24D850A183}"/>
                </a:ext>
              </a:extLst>
            </p:cNvPr>
            <p:cNvSpPr/>
            <p:nvPr/>
          </p:nvSpPr>
          <p:spPr>
            <a:xfrm>
              <a:off x="3788277" y="2600478"/>
              <a:ext cx="1813711" cy="1259299"/>
            </a:xfrm>
            <a:prstGeom prst="wedgeRoundRectCallout">
              <a:avLst>
                <a:gd name="adj1" fmla="val -37638"/>
                <a:gd name="adj2" fmla="val 59167"/>
                <a:gd name="adj3" fmla="val 16667"/>
              </a:avLst>
            </a:prstGeom>
            <a:solidFill>
              <a:schemeClr val="bg1"/>
            </a:solidFill>
            <a:ln w="38100"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" b="1" u="sng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AUTUMN</a:t>
              </a:r>
            </a:p>
            <a:p>
              <a:r>
                <a:rPr lang="en-GB" sz="800" u="sng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Autumn 1: </a:t>
              </a:r>
            </a:p>
            <a:p>
              <a:r>
                <a:rPr lang="en-GB" sz="80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Place Value (within 10)</a:t>
              </a:r>
            </a:p>
            <a:p>
              <a:endParaRPr lang="en-GB" sz="800" u="sng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  <a:p>
              <a:r>
                <a:rPr lang="en-GB" sz="800" u="sng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Autumn 2: </a:t>
              </a:r>
            </a:p>
            <a:p>
              <a:r>
                <a:rPr lang="en-GB" sz="80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Addition and Subtraction (within 10)</a:t>
              </a:r>
              <a:endParaRPr lang="en-GB" sz="800" u="sng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  <p:sp>
          <p:nvSpPr>
            <p:cNvPr id="81" name="Speech Bubble: Rectangle with Corners Rounded 80">
              <a:extLst>
                <a:ext uri="{FF2B5EF4-FFF2-40B4-BE49-F238E27FC236}">
                  <a16:creationId xmlns:a16="http://schemas.microsoft.com/office/drawing/2014/main" id="{8D85BB13-AC32-E9E3-C482-345AB9491C58}"/>
                </a:ext>
              </a:extLst>
            </p:cNvPr>
            <p:cNvSpPr/>
            <p:nvPr/>
          </p:nvSpPr>
          <p:spPr>
            <a:xfrm>
              <a:off x="1888648" y="2584485"/>
              <a:ext cx="1813711" cy="1259299"/>
            </a:xfrm>
            <a:prstGeom prst="wedgeRoundRectCallout">
              <a:avLst>
                <a:gd name="adj1" fmla="val -17910"/>
                <a:gd name="adj2" fmla="val 59167"/>
                <a:gd name="adj3" fmla="val 16667"/>
              </a:avLst>
            </a:prstGeom>
            <a:solidFill>
              <a:schemeClr val="bg1"/>
            </a:solidFill>
            <a:ln w="38100"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" b="1" u="sng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SPRING</a:t>
              </a:r>
            </a:p>
            <a:p>
              <a:r>
                <a:rPr lang="en-GB" sz="800" u="sng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Spring 1:</a:t>
              </a:r>
            </a:p>
            <a:p>
              <a:r>
                <a:rPr lang="en-GB" sz="80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Place Value (within 20) </a:t>
              </a:r>
            </a:p>
            <a:p>
              <a:r>
                <a:rPr lang="en-GB" sz="80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Addition and Subtraction  (within 20)</a:t>
              </a:r>
            </a:p>
            <a:p>
              <a:endParaRPr lang="en-GB" sz="800" u="sng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  <a:p>
              <a:r>
                <a:rPr lang="en-GB" sz="800" u="sng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Spring 2: </a:t>
              </a:r>
            </a:p>
            <a:p>
              <a:r>
                <a:rPr lang="en-GB" sz="80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Place Value (within 50) </a:t>
              </a:r>
            </a:p>
            <a:p>
              <a:r>
                <a:rPr lang="en-GB" sz="80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Length and Height </a:t>
              </a:r>
            </a:p>
            <a:p>
              <a:r>
                <a:rPr lang="en-GB" sz="80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Mass and Volume</a:t>
              </a:r>
            </a:p>
          </p:txBody>
        </p:sp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749E8E2B-BC54-55DE-6476-4C27D10A4F87}"/>
                </a:ext>
              </a:extLst>
            </p:cNvPr>
            <p:cNvSpPr/>
            <p:nvPr/>
          </p:nvSpPr>
          <p:spPr>
            <a:xfrm>
              <a:off x="2361620" y="3965850"/>
              <a:ext cx="1118233" cy="56826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F8F2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500" b="1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Year 1</a:t>
              </a:r>
            </a:p>
          </p:txBody>
        </p:sp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EE21C2CC-1F22-54A1-A74A-A225878F54F4}"/>
                </a:ext>
              </a:extLst>
            </p:cNvPr>
            <p:cNvSpPr/>
            <p:nvPr/>
          </p:nvSpPr>
          <p:spPr>
            <a:xfrm>
              <a:off x="6265411" y="2584485"/>
              <a:ext cx="1118233" cy="56826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66FF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500" b="1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Reception </a:t>
              </a:r>
            </a:p>
          </p:txBody>
        </p:sp>
        <p:sp>
          <p:nvSpPr>
            <p:cNvPr id="84" name="Speech Bubble: Rectangle with Corners Rounded 83">
              <a:extLst>
                <a:ext uri="{FF2B5EF4-FFF2-40B4-BE49-F238E27FC236}">
                  <a16:creationId xmlns:a16="http://schemas.microsoft.com/office/drawing/2014/main" id="{C1F81037-B671-8CE4-A459-C1259AADADC4}"/>
                </a:ext>
              </a:extLst>
            </p:cNvPr>
            <p:cNvSpPr/>
            <p:nvPr/>
          </p:nvSpPr>
          <p:spPr>
            <a:xfrm>
              <a:off x="27151" y="3799914"/>
              <a:ext cx="1813711" cy="1259299"/>
            </a:xfrm>
            <a:prstGeom prst="wedgeRoundRectCallout">
              <a:avLst>
                <a:gd name="adj1" fmla="val 77807"/>
                <a:gd name="adj2" fmla="val 5498"/>
                <a:gd name="adj3" fmla="val 16667"/>
              </a:avLst>
            </a:prstGeom>
            <a:solidFill>
              <a:schemeClr val="bg1"/>
            </a:solidFill>
            <a:ln w="38100"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" b="1" u="sng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SUMMER</a:t>
              </a:r>
            </a:p>
            <a:p>
              <a:r>
                <a:rPr lang="en-GB" sz="800" u="sng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Summer 1:</a:t>
              </a:r>
            </a:p>
            <a:p>
              <a:r>
                <a:rPr lang="en-GB" sz="80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Multiplication and Division</a:t>
              </a:r>
            </a:p>
            <a:p>
              <a:r>
                <a:rPr lang="en-GB" sz="80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Fractions</a:t>
              </a:r>
            </a:p>
            <a:p>
              <a:r>
                <a:rPr lang="en-GB" sz="80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Position and Direction</a:t>
              </a:r>
            </a:p>
            <a:p>
              <a:endParaRPr lang="en-GB" sz="800" u="sng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  <a:p>
              <a:r>
                <a:rPr lang="en-GB" sz="800" u="sng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Summer 2:</a:t>
              </a:r>
            </a:p>
            <a:p>
              <a:r>
                <a:rPr lang="en-GB" sz="80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Money</a:t>
              </a:r>
            </a:p>
            <a:p>
              <a:r>
                <a:rPr lang="en-GB" sz="80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Time</a:t>
              </a:r>
            </a:p>
            <a:p>
              <a:endParaRPr lang="en-GB" sz="8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  <p:sp>
          <p:nvSpPr>
            <p:cNvPr id="85" name="Rectangle 84">
              <a:extLst>
                <a:ext uri="{FF2B5EF4-FFF2-40B4-BE49-F238E27FC236}">
                  <a16:creationId xmlns:a16="http://schemas.microsoft.com/office/drawing/2014/main" id="{0964B6FF-9CC3-41DD-5F38-BB3CEDA1F3B6}"/>
                </a:ext>
              </a:extLst>
            </p:cNvPr>
            <p:cNvSpPr/>
            <p:nvPr/>
          </p:nvSpPr>
          <p:spPr>
            <a:xfrm>
              <a:off x="3977464" y="5967038"/>
              <a:ext cx="1118233" cy="56826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66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500" b="1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Year 2</a:t>
              </a:r>
            </a:p>
          </p:txBody>
        </p:sp>
        <p:sp>
          <p:nvSpPr>
            <p:cNvPr id="86" name="Speech Bubble: Rectangle with Corners Rounded 85">
              <a:extLst>
                <a:ext uri="{FF2B5EF4-FFF2-40B4-BE49-F238E27FC236}">
                  <a16:creationId xmlns:a16="http://schemas.microsoft.com/office/drawing/2014/main" id="{DBC3D616-BFC2-238A-7AB9-82B26662E15D}"/>
                </a:ext>
              </a:extLst>
            </p:cNvPr>
            <p:cNvSpPr/>
            <p:nvPr/>
          </p:nvSpPr>
          <p:spPr>
            <a:xfrm>
              <a:off x="1729347" y="5079597"/>
              <a:ext cx="1813711" cy="1259299"/>
            </a:xfrm>
            <a:prstGeom prst="wedgeRoundRectCallout">
              <a:avLst>
                <a:gd name="adj1" fmla="val 69039"/>
                <a:gd name="adj2" fmla="val 43382"/>
                <a:gd name="adj3" fmla="val 16667"/>
              </a:avLst>
            </a:prstGeom>
            <a:solidFill>
              <a:schemeClr val="bg1"/>
            </a:solidFill>
            <a:ln w="38100">
              <a:solidFill>
                <a:srgbClr val="66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" b="1" u="sng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AUTUMN</a:t>
              </a:r>
            </a:p>
            <a:p>
              <a:r>
                <a:rPr lang="en-GB" sz="800" u="sng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Autumn 1: </a:t>
              </a:r>
            </a:p>
            <a:p>
              <a:r>
                <a:rPr lang="en-GB" sz="80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Place Value</a:t>
              </a:r>
            </a:p>
            <a:p>
              <a:r>
                <a:rPr lang="en-GB" sz="80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Addition 	</a:t>
              </a:r>
            </a:p>
            <a:p>
              <a:pPr algn="ctr"/>
              <a:endParaRPr lang="en-GB" sz="8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  <a:p>
              <a:r>
                <a:rPr lang="en-GB" sz="800" u="sng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Autumn 2: </a:t>
              </a:r>
            </a:p>
            <a:p>
              <a:r>
                <a:rPr lang="en-GB" sz="80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Subtraction</a:t>
              </a:r>
            </a:p>
            <a:p>
              <a:r>
                <a:rPr lang="en-GB" sz="80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Shape</a:t>
              </a:r>
            </a:p>
            <a:p>
              <a:endParaRPr lang="en-GB" sz="8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  <p:sp>
          <p:nvSpPr>
            <p:cNvPr id="87" name="Speech Bubble: Rectangle with Corners Rounded 86">
              <a:extLst>
                <a:ext uri="{FF2B5EF4-FFF2-40B4-BE49-F238E27FC236}">
                  <a16:creationId xmlns:a16="http://schemas.microsoft.com/office/drawing/2014/main" id="{6D62EDB3-0500-F09D-5DF2-94F62BB9EAB8}"/>
                </a:ext>
              </a:extLst>
            </p:cNvPr>
            <p:cNvSpPr/>
            <p:nvPr/>
          </p:nvSpPr>
          <p:spPr>
            <a:xfrm>
              <a:off x="3670733" y="4328329"/>
              <a:ext cx="1813711" cy="1259299"/>
            </a:xfrm>
            <a:prstGeom prst="wedgeRoundRectCallout">
              <a:avLst>
                <a:gd name="adj1" fmla="val 3279"/>
                <a:gd name="adj2" fmla="val 76005"/>
                <a:gd name="adj3" fmla="val 16667"/>
              </a:avLst>
            </a:prstGeom>
            <a:solidFill>
              <a:schemeClr val="bg1"/>
            </a:solidFill>
            <a:ln w="38100">
              <a:solidFill>
                <a:srgbClr val="66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" b="1" u="sng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Spring</a:t>
              </a:r>
            </a:p>
            <a:p>
              <a:r>
                <a:rPr lang="en-GB" sz="800" u="sng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Spring 1: </a:t>
              </a:r>
            </a:p>
            <a:p>
              <a:r>
                <a:rPr lang="en-GB" sz="80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Money</a:t>
              </a:r>
            </a:p>
            <a:p>
              <a:r>
                <a:rPr lang="en-GB" sz="80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Multiplication and Division</a:t>
              </a:r>
              <a:endParaRPr lang="en-GB" sz="800" u="sng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  <a:p>
              <a:endParaRPr lang="en-GB" sz="800" u="sng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  <a:p>
              <a:r>
                <a:rPr lang="en-GB" sz="800" u="sng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Spring 2: </a:t>
              </a:r>
            </a:p>
            <a:p>
              <a:r>
                <a:rPr lang="en-GB" sz="80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Length and Height</a:t>
              </a:r>
            </a:p>
            <a:p>
              <a:r>
                <a:rPr lang="en-GB" sz="80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Mass, Capacity and Temperature</a:t>
              </a:r>
              <a:endParaRPr lang="en-GB" sz="800" u="sng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  <p:sp>
          <p:nvSpPr>
            <p:cNvPr id="88" name="Speech Bubble: Rectangle with Corners Rounded 87">
              <a:extLst>
                <a:ext uri="{FF2B5EF4-FFF2-40B4-BE49-F238E27FC236}">
                  <a16:creationId xmlns:a16="http://schemas.microsoft.com/office/drawing/2014/main" id="{FC8FE00E-1C63-AE10-6B69-375DE83E2747}"/>
                </a:ext>
              </a:extLst>
            </p:cNvPr>
            <p:cNvSpPr/>
            <p:nvPr/>
          </p:nvSpPr>
          <p:spPr>
            <a:xfrm>
              <a:off x="5745332" y="5256254"/>
              <a:ext cx="1813711" cy="1259299"/>
            </a:xfrm>
            <a:prstGeom prst="wedgeRoundRectCallout">
              <a:avLst>
                <a:gd name="adj1" fmla="val -76432"/>
                <a:gd name="adj2" fmla="val 29011"/>
                <a:gd name="adj3" fmla="val 16667"/>
              </a:avLst>
            </a:prstGeom>
            <a:solidFill>
              <a:schemeClr val="bg1"/>
            </a:solidFill>
            <a:ln w="38100">
              <a:solidFill>
                <a:srgbClr val="66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" b="1" u="sng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Summer</a:t>
              </a:r>
            </a:p>
            <a:p>
              <a:r>
                <a:rPr lang="en-GB" sz="800" u="sng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Summer 1: </a:t>
              </a:r>
            </a:p>
            <a:p>
              <a:r>
                <a:rPr lang="en-GB" sz="80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Fractions</a:t>
              </a:r>
            </a:p>
            <a:p>
              <a:r>
                <a:rPr lang="en-GB" sz="80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Time</a:t>
              </a:r>
              <a:endParaRPr lang="en-GB" sz="800" u="sng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  <a:p>
              <a:endParaRPr lang="en-GB" sz="800" u="sng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  <a:p>
              <a:r>
                <a:rPr lang="en-GB" sz="800" u="sng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Summer 2: </a:t>
              </a:r>
            </a:p>
            <a:p>
              <a:r>
                <a:rPr lang="en-GB" sz="80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Statistics</a:t>
              </a:r>
            </a:p>
            <a:p>
              <a:r>
                <a:rPr lang="en-GB" sz="80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Position and Direction </a:t>
              </a:r>
              <a:endParaRPr lang="en-GB" sz="800" u="sng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  <a:p>
              <a:endParaRPr lang="en-GB" sz="8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  <p:pic>
          <p:nvPicPr>
            <p:cNvPr id="92" name="Picture 3" descr="Logo2-01">
              <a:extLst>
                <a:ext uri="{FF2B5EF4-FFF2-40B4-BE49-F238E27FC236}">
                  <a16:creationId xmlns:a16="http://schemas.microsoft.com/office/drawing/2014/main" id="{03EE3557-F139-0814-7E88-34BC2A92143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81492" y="-69690"/>
              <a:ext cx="1026157" cy="9220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34" name="Group 33"/>
            <p:cNvGrpSpPr/>
            <p:nvPr/>
          </p:nvGrpSpPr>
          <p:grpSpPr>
            <a:xfrm>
              <a:off x="146109" y="2734103"/>
              <a:ext cx="1536429" cy="846708"/>
              <a:chOff x="1513463" y="969467"/>
              <a:chExt cx="5938262" cy="4242613"/>
            </a:xfrm>
          </p:grpSpPr>
          <p:pic>
            <p:nvPicPr>
              <p:cNvPr id="35" name="Picture 4" descr="Diversion right road sign - Road Traffic – Temporary Warning &gt; Diversion -  We Do Safety Signs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13463" y="969467"/>
                <a:ext cx="5938262" cy="424261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36" name="Rectangle 35"/>
              <p:cNvSpPr/>
              <p:nvPr/>
            </p:nvSpPr>
            <p:spPr>
              <a:xfrm>
                <a:off x="1941868" y="1293220"/>
                <a:ext cx="4898572" cy="1254035"/>
              </a:xfrm>
              <a:prstGeom prst="rect">
                <a:avLst/>
              </a:prstGeom>
              <a:solidFill>
                <a:srgbClr val="F8F200"/>
              </a:solidFill>
              <a:ln>
                <a:solidFill>
                  <a:srgbClr val="F8F2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2000" b="1" dirty="0">
                    <a:solidFill>
                      <a:schemeClr val="tx1"/>
                    </a:solidFill>
                  </a:rPr>
                  <a:t>EYFS/ KS1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775496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F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442" y="-85519"/>
            <a:ext cx="9127014" cy="6827040"/>
            <a:chOff x="442" y="-85519"/>
            <a:chExt cx="9127014" cy="6827040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7D7F9906-11EE-413A-9716-77F24CD4A4D9}"/>
                </a:ext>
              </a:extLst>
            </p:cNvPr>
            <p:cNvSpPr txBox="1"/>
            <p:nvPr/>
          </p:nvSpPr>
          <p:spPr>
            <a:xfrm>
              <a:off x="996787" y="0"/>
              <a:ext cx="721499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b="1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 Bernadette’s RC Primary School – MATHS ROADMAP</a:t>
              </a:r>
            </a:p>
          </p:txBody>
        </p:sp>
        <p:grpSp>
          <p:nvGrpSpPr>
            <p:cNvPr id="67" name="Group 66">
              <a:extLst>
                <a:ext uri="{FF2B5EF4-FFF2-40B4-BE49-F238E27FC236}">
                  <a16:creationId xmlns:a16="http://schemas.microsoft.com/office/drawing/2014/main" id="{D41D2C6E-559C-DC27-2FCC-39EC0FA18946}"/>
                </a:ext>
              </a:extLst>
            </p:cNvPr>
            <p:cNvGrpSpPr/>
            <p:nvPr/>
          </p:nvGrpSpPr>
          <p:grpSpPr>
            <a:xfrm>
              <a:off x="301722" y="2227151"/>
              <a:ext cx="8423137" cy="4068745"/>
              <a:chOff x="363054" y="1775788"/>
              <a:chExt cx="8423137" cy="3684107"/>
            </a:xfrm>
          </p:grpSpPr>
          <p:sp>
            <p:nvSpPr>
              <p:cNvPr id="56" name="Arc 55">
                <a:extLst>
                  <a:ext uri="{FF2B5EF4-FFF2-40B4-BE49-F238E27FC236}">
                    <a16:creationId xmlns:a16="http://schemas.microsoft.com/office/drawing/2014/main" id="{ACA2BEBC-13D5-4353-7C48-DBC5691BF33A}"/>
                  </a:ext>
                </a:extLst>
              </p:cNvPr>
              <p:cNvSpPr/>
              <p:nvPr/>
            </p:nvSpPr>
            <p:spPr>
              <a:xfrm>
                <a:off x="5489561" y="1775797"/>
                <a:ext cx="1548054" cy="1842049"/>
              </a:xfrm>
              <a:prstGeom prst="arc">
                <a:avLst>
                  <a:gd name="adj1" fmla="val 16211550"/>
                  <a:gd name="adj2" fmla="val 5391112"/>
                </a:avLst>
              </a:prstGeom>
              <a:ln w="635000">
                <a:solidFill>
                  <a:schemeClr val="bg2">
                    <a:lumMod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350"/>
              </a:p>
            </p:txBody>
          </p:sp>
          <p:sp>
            <p:nvSpPr>
              <p:cNvPr id="63" name="Arc 62">
                <a:extLst>
                  <a:ext uri="{FF2B5EF4-FFF2-40B4-BE49-F238E27FC236}">
                    <a16:creationId xmlns:a16="http://schemas.microsoft.com/office/drawing/2014/main" id="{1DF6A4C3-DF73-8452-40FD-4016076A9186}"/>
                  </a:ext>
                </a:extLst>
              </p:cNvPr>
              <p:cNvSpPr/>
              <p:nvPr/>
            </p:nvSpPr>
            <p:spPr>
              <a:xfrm rot="10800000">
                <a:off x="2022296" y="3617846"/>
                <a:ext cx="1548054" cy="1842049"/>
              </a:xfrm>
              <a:prstGeom prst="arc">
                <a:avLst>
                  <a:gd name="adj1" fmla="val 16211550"/>
                  <a:gd name="adj2" fmla="val 5391112"/>
                </a:avLst>
              </a:prstGeom>
              <a:ln w="635000">
                <a:solidFill>
                  <a:schemeClr val="bg2">
                    <a:lumMod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350"/>
              </a:p>
            </p:txBody>
          </p:sp>
          <p:cxnSp>
            <p:nvCxnSpPr>
              <p:cNvPr id="64" name="Straight Connector 63">
                <a:extLst>
                  <a:ext uri="{FF2B5EF4-FFF2-40B4-BE49-F238E27FC236}">
                    <a16:creationId xmlns:a16="http://schemas.microsoft.com/office/drawing/2014/main" id="{37454E30-76F8-81F4-399E-F23FBD44D892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757604" y="3617844"/>
                <a:ext cx="3544702" cy="5"/>
              </a:xfrm>
              <a:prstGeom prst="line">
                <a:avLst/>
              </a:prstGeom>
              <a:ln w="635000">
                <a:solidFill>
                  <a:schemeClr val="bg2">
                    <a:lumMod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>
                <a:extLst>
                  <a:ext uri="{FF2B5EF4-FFF2-40B4-BE49-F238E27FC236}">
                    <a16:creationId xmlns:a16="http://schemas.microsoft.com/office/drawing/2014/main" id="{477C41FD-2479-CDAF-084A-1E7B5B0C4582}"/>
                  </a:ext>
                </a:extLst>
              </p:cNvPr>
              <p:cNvCxnSpPr>
                <a:cxnSpLocks/>
                <a:stCxn id="63" idx="0"/>
              </p:cNvCxnSpPr>
              <p:nvPr/>
            </p:nvCxnSpPr>
            <p:spPr>
              <a:xfrm>
                <a:off x="2793724" y="5459890"/>
                <a:ext cx="5992467" cy="0"/>
              </a:xfrm>
              <a:prstGeom prst="line">
                <a:avLst/>
              </a:prstGeom>
              <a:ln w="635000" cap="rnd">
                <a:solidFill>
                  <a:schemeClr val="bg2">
                    <a:lumMod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>
                <a:extLst>
                  <a:ext uri="{FF2B5EF4-FFF2-40B4-BE49-F238E27FC236}">
                    <a16:creationId xmlns:a16="http://schemas.microsoft.com/office/drawing/2014/main" id="{4E178B0E-472E-A301-EBEC-AC05507B33B6}"/>
                  </a:ext>
                </a:extLst>
              </p:cNvPr>
              <p:cNvCxnSpPr/>
              <p:nvPr/>
            </p:nvCxnSpPr>
            <p:spPr>
              <a:xfrm>
                <a:off x="363054" y="1777142"/>
                <a:ext cx="5992467" cy="5"/>
              </a:xfrm>
              <a:prstGeom prst="line">
                <a:avLst/>
              </a:prstGeom>
              <a:ln w="635000" cap="rnd">
                <a:solidFill>
                  <a:schemeClr val="bg2">
                    <a:lumMod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" name="Arc 8">
                <a:extLst>
                  <a:ext uri="{FF2B5EF4-FFF2-40B4-BE49-F238E27FC236}">
                    <a16:creationId xmlns:a16="http://schemas.microsoft.com/office/drawing/2014/main" id="{EFAEDFB3-AB0F-2C40-88EC-09430F636FA0}"/>
                  </a:ext>
                </a:extLst>
              </p:cNvPr>
              <p:cNvSpPr/>
              <p:nvPr/>
            </p:nvSpPr>
            <p:spPr>
              <a:xfrm>
                <a:off x="5534220" y="1775794"/>
                <a:ext cx="1548054" cy="1842049"/>
              </a:xfrm>
              <a:prstGeom prst="arc">
                <a:avLst>
                  <a:gd name="adj1" fmla="val 16211550"/>
                  <a:gd name="adj2" fmla="val 5391112"/>
                </a:avLst>
              </a:prstGeom>
              <a:ln w="47625">
                <a:solidFill>
                  <a:srgbClr val="FFFF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350"/>
              </a:p>
            </p:txBody>
          </p:sp>
          <p:sp>
            <p:nvSpPr>
              <p:cNvPr id="12" name="Arc 11">
                <a:extLst>
                  <a:ext uri="{FF2B5EF4-FFF2-40B4-BE49-F238E27FC236}">
                    <a16:creationId xmlns:a16="http://schemas.microsoft.com/office/drawing/2014/main" id="{2469A670-C3D7-BA94-FB72-EA50BC4375FE}"/>
                  </a:ext>
                </a:extLst>
              </p:cNvPr>
              <p:cNvSpPr/>
              <p:nvPr/>
            </p:nvSpPr>
            <p:spPr>
              <a:xfrm rot="10800000">
                <a:off x="1977637" y="3617843"/>
                <a:ext cx="1548054" cy="1842049"/>
              </a:xfrm>
              <a:prstGeom prst="arc">
                <a:avLst>
                  <a:gd name="adj1" fmla="val 16211550"/>
                  <a:gd name="adj2" fmla="val 5391112"/>
                </a:avLst>
              </a:prstGeom>
              <a:ln w="47625">
                <a:solidFill>
                  <a:srgbClr val="FFFF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350"/>
              </a:p>
            </p:txBody>
          </p:sp>
          <p:cxnSp>
            <p:nvCxnSpPr>
              <p:cNvPr id="47" name="Straight Connector 46">
                <a:extLst>
                  <a:ext uri="{FF2B5EF4-FFF2-40B4-BE49-F238E27FC236}">
                    <a16:creationId xmlns:a16="http://schemas.microsoft.com/office/drawing/2014/main" id="{4C82DE32-1710-6D0D-5A03-3E44E88C092A}"/>
                  </a:ext>
                </a:extLst>
              </p:cNvPr>
              <p:cNvCxnSpPr>
                <a:cxnSpLocks/>
                <a:endCxn id="9" idx="2"/>
              </p:cNvCxnSpPr>
              <p:nvPr/>
            </p:nvCxnSpPr>
            <p:spPr>
              <a:xfrm flipV="1">
                <a:off x="2802263" y="3617841"/>
                <a:ext cx="3507984" cy="9"/>
              </a:xfrm>
              <a:prstGeom prst="line">
                <a:avLst/>
              </a:prstGeom>
              <a:ln w="47625">
                <a:solidFill>
                  <a:srgbClr val="FFFF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>
                <a:extLst>
                  <a:ext uri="{FF2B5EF4-FFF2-40B4-BE49-F238E27FC236}">
                    <a16:creationId xmlns:a16="http://schemas.microsoft.com/office/drawing/2014/main" id="{44791057-4787-3B6F-735B-E8E7CE63AFD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38383" y="5459887"/>
                <a:ext cx="5903148" cy="0"/>
              </a:xfrm>
              <a:prstGeom prst="line">
                <a:avLst/>
              </a:prstGeom>
              <a:ln w="47625">
                <a:solidFill>
                  <a:srgbClr val="FFFF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>
                <a:extLst>
                  <a:ext uri="{FF2B5EF4-FFF2-40B4-BE49-F238E27FC236}">
                    <a16:creationId xmlns:a16="http://schemas.microsoft.com/office/drawing/2014/main" id="{DE53C3DC-57B9-801F-DBD9-E15B0DCAD5C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89216" y="1775788"/>
                <a:ext cx="5796426" cy="0"/>
              </a:xfrm>
              <a:prstGeom prst="line">
                <a:avLst/>
              </a:prstGeom>
              <a:ln w="47625">
                <a:solidFill>
                  <a:srgbClr val="FFFF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BAC59727-79B1-5DF6-D665-EBE87AA1DACC}"/>
                </a:ext>
              </a:extLst>
            </p:cNvPr>
            <p:cNvSpPr/>
            <p:nvPr/>
          </p:nvSpPr>
          <p:spPr>
            <a:xfrm>
              <a:off x="2772205" y="1916262"/>
              <a:ext cx="1118233" cy="56826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FF99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500" b="1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Year 3</a:t>
              </a:r>
            </a:p>
          </p:txBody>
        </p:sp>
        <p:sp>
          <p:nvSpPr>
            <p:cNvPr id="74" name="Speech Bubble: Rectangle with Corners Rounded 73">
              <a:extLst>
                <a:ext uri="{FF2B5EF4-FFF2-40B4-BE49-F238E27FC236}">
                  <a16:creationId xmlns:a16="http://schemas.microsoft.com/office/drawing/2014/main" id="{EEA1B11E-C334-AF06-6C47-A0FCD162339D}"/>
                </a:ext>
              </a:extLst>
            </p:cNvPr>
            <p:cNvSpPr/>
            <p:nvPr/>
          </p:nvSpPr>
          <p:spPr>
            <a:xfrm>
              <a:off x="7215101" y="737278"/>
              <a:ext cx="1424432" cy="1546438"/>
            </a:xfrm>
            <a:prstGeom prst="wedgeRoundRectCallout">
              <a:avLst>
                <a:gd name="adj1" fmla="val -74282"/>
                <a:gd name="adj2" fmla="val 57535"/>
                <a:gd name="adj3" fmla="val 16667"/>
              </a:avLst>
            </a:prstGeom>
            <a:solidFill>
              <a:schemeClr val="bg1"/>
            </a:solidFill>
            <a:ln w="38100">
              <a:solidFill>
                <a:srgbClr val="66FF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750" b="1" u="sng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AUTUMN</a:t>
              </a:r>
            </a:p>
            <a:p>
              <a:r>
                <a:rPr lang="en-GB" sz="750" u="sng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Autumn 1: </a:t>
              </a:r>
            </a:p>
            <a:p>
              <a:r>
                <a:rPr lang="en-GB" sz="75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Place Value</a:t>
              </a:r>
            </a:p>
            <a:p>
              <a:r>
                <a:rPr lang="en-GB" sz="75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Addition and Subtraction</a:t>
              </a:r>
            </a:p>
            <a:p>
              <a:endParaRPr lang="en-GB" sz="750" u="sng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  <a:p>
              <a:r>
                <a:rPr lang="en-GB" sz="750" u="sng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Autumn 2: </a:t>
              </a:r>
            </a:p>
            <a:p>
              <a:r>
                <a:rPr lang="en-GB" sz="75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Area</a:t>
              </a:r>
            </a:p>
            <a:p>
              <a:r>
                <a:rPr lang="en-GB" sz="75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Multiplication and Division A</a:t>
              </a:r>
            </a:p>
            <a:p>
              <a:pPr algn="ctr"/>
              <a:endParaRPr lang="en-GB" sz="75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  <p:sp>
          <p:nvSpPr>
            <p:cNvPr id="75" name="Speech Bubble: Rectangle with Corners Rounded 74">
              <a:extLst>
                <a:ext uri="{FF2B5EF4-FFF2-40B4-BE49-F238E27FC236}">
                  <a16:creationId xmlns:a16="http://schemas.microsoft.com/office/drawing/2014/main" id="{F3CB2AE6-62B0-8083-7B77-B5BCD249FB8F}"/>
                </a:ext>
              </a:extLst>
            </p:cNvPr>
            <p:cNvSpPr/>
            <p:nvPr/>
          </p:nvSpPr>
          <p:spPr>
            <a:xfrm>
              <a:off x="7535745" y="2434464"/>
              <a:ext cx="1513436" cy="1365450"/>
            </a:xfrm>
            <a:prstGeom prst="wedgeRoundRectCallout">
              <a:avLst>
                <a:gd name="adj1" fmla="val -60682"/>
                <a:gd name="adj2" fmla="val -12939"/>
                <a:gd name="adj3" fmla="val 16667"/>
              </a:avLst>
            </a:prstGeom>
            <a:solidFill>
              <a:schemeClr val="bg1"/>
            </a:solidFill>
            <a:ln w="38100">
              <a:solidFill>
                <a:srgbClr val="66FF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750" b="1" u="sng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SPRING</a:t>
              </a:r>
            </a:p>
            <a:p>
              <a:r>
                <a:rPr lang="en-GB" sz="750" u="sng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Spring 1: </a:t>
              </a:r>
            </a:p>
            <a:p>
              <a:r>
                <a:rPr lang="en-GB" sz="75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Multiplication and Division B, Length and Perimeter</a:t>
              </a:r>
            </a:p>
            <a:p>
              <a:pPr algn="ctr"/>
              <a:endParaRPr lang="en-GB" sz="75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  <a:p>
              <a:r>
                <a:rPr lang="en-GB" sz="750" u="sng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Spring 2:</a:t>
              </a:r>
            </a:p>
            <a:p>
              <a:r>
                <a:rPr lang="en-GB" sz="75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Fractions</a:t>
              </a:r>
            </a:p>
            <a:p>
              <a:r>
                <a:rPr lang="en-GB" sz="75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Decimals A</a:t>
              </a:r>
            </a:p>
          </p:txBody>
        </p:sp>
        <p:sp>
          <p:nvSpPr>
            <p:cNvPr id="76" name="Speech Bubble: Rectangle with Corners Rounded 75">
              <a:extLst>
                <a:ext uri="{FF2B5EF4-FFF2-40B4-BE49-F238E27FC236}">
                  <a16:creationId xmlns:a16="http://schemas.microsoft.com/office/drawing/2014/main" id="{C02FA0E3-06D4-6305-D6E8-99692291D758}"/>
                </a:ext>
              </a:extLst>
            </p:cNvPr>
            <p:cNvSpPr/>
            <p:nvPr/>
          </p:nvSpPr>
          <p:spPr>
            <a:xfrm>
              <a:off x="6294189" y="3324875"/>
              <a:ext cx="1813711" cy="1822936"/>
            </a:xfrm>
            <a:custGeom>
              <a:avLst/>
              <a:gdLst>
                <a:gd name="connsiteX0" fmla="*/ 0 w 1813711"/>
                <a:gd name="connsiteY0" fmla="*/ 221535 h 1329184"/>
                <a:gd name="connsiteX1" fmla="*/ 221535 w 1813711"/>
                <a:gd name="connsiteY1" fmla="*/ 0 h 1329184"/>
                <a:gd name="connsiteX2" fmla="*/ 302285 w 1813711"/>
                <a:gd name="connsiteY2" fmla="*/ 0 h 1329184"/>
                <a:gd name="connsiteX3" fmla="*/ 631280 w 1813711"/>
                <a:gd name="connsiteY3" fmla="*/ -493752 h 1329184"/>
                <a:gd name="connsiteX4" fmla="*/ 755713 w 1813711"/>
                <a:gd name="connsiteY4" fmla="*/ 0 h 1329184"/>
                <a:gd name="connsiteX5" fmla="*/ 1592176 w 1813711"/>
                <a:gd name="connsiteY5" fmla="*/ 0 h 1329184"/>
                <a:gd name="connsiteX6" fmla="*/ 1813711 w 1813711"/>
                <a:gd name="connsiteY6" fmla="*/ 221535 h 1329184"/>
                <a:gd name="connsiteX7" fmla="*/ 1813711 w 1813711"/>
                <a:gd name="connsiteY7" fmla="*/ 221531 h 1329184"/>
                <a:gd name="connsiteX8" fmla="*/ 1813711 w 1813711"/>
                <a:gd name="connsiteY8" fmla="*/ 221531 h 1329184"/>
                <a:gd name="connsiteX9" fmla="*/ 1813711 w 1813711"/>
                <a:gd name="connsiteY9" fmla="*/ 553827 h 1329184"/>
                <a:gd name="connsiteX10" fmla="*/ 1813711 w 1813711"/>
                <a:gd name="connsiteY10" fmla="*/ 1107649 h 1329184"/>
                <a:gd name="connsiteX11" fmla="*/ 1592176 w 1813711"/>
                <a:gd name="connsiteY11" fmla="*/ 1329184 h 1329184"/>
                <a:gd name="connsiteX12" fmla="*/ 755713 w 1813711"/>
                <a:gd name="connsiteY12" fmla="*/ 1329184 h 1329184"/>
                <a:gd name="connsiteX13" fmla="*/ 302285 w 1813711"/>
                <a:gd name="connsiteY13" fmla="*/ 1329184 h 1329184"/>
                <a:gd name="connsiteX14" fmla="*/ 302285 w 1813711"/>
                <a:gd name="connsiteY14" fmla="*/ 1329184 h 1329184"/>
                <a:gd name="connsiteX15" fmla="*/ 221535 w 1813711"/>
                <a:gd name="connsiteY15" fmla="*/ 1329184 h 1329184"/>
                <a:gd name="connsiteX16" fmla="*/ 0 w 1813711"/>
                <a:gd name="connsiteY16" fmla="*/ 1107649 h 1329184"/>
                <a:gd name="connsiteX17" fmla="*/ 0 w 1813711"/>
                <a:gd name="connsiteY17" fmla="*/ 553827 h 1329184"/>
                <a:gd name="connsiteX18" fmla="*/ 0 w 1813711"/>
                <a:gd name="connsiteY18" fmla="*/ 221531 h 1329184"/>
                <a:gd name="connsiteX19" fmla="*/ 0 w 1813711"/>
                <a:gd name="connsiteY19" fmla="*/ 221531 h 1329184"/>
                <a:gd name="connsiteX20" fmla="*/ 0 w 1813711"/>
                <a:gd name="connsiteY20" fmla="*/ 221535 h 1329184"/>
                <a:gd name="connsiteX0" fmla="*/ 0 w 1813711"/>
                <a:gd name="connsiteY0" fmla="*/ 715287 h 1822936"/>
                <a:gd name="connsiteX1" fmla="*/ 221535 w 1813711"/>
                <a:gd name="connsiteY1" fmla="*/ 493752 h 1822936"/>
                <a:gd name="connsiteX2" fmla="*/ 302285 w 1813711"/>
                <a:gd name="connsiteY2" fmla="*/ 493752 h 1822936"/>
                <a:gd name="connsiteX3" fmla="*/ 631280 w 1813711"/>
                <a:gd name="connsiteY3" fmla="*/ 0 h 1822936"/>
                <a:gd name="connsiteX4" fmla="*/ 603313 w 1813711"/>
                <a:gd name="connsiteY4" fmla="*/ 484227 h 1822936"/>
                <a:gd name="connsiteX5" fmla="*/ 1592176 w 1813711"/>
                <a:gd name="connsiteY5" fmla="*/ 493752 h 1822936"/>
                <a:gd name="connsiteX6" fmla="*/ 1813711 w 1813711"/>
                <a:gd name="connsiteY6" fmla="*/ 715287 h 1822936"/>
                <a:gd name="connsiteX7" fmla="*/ 1813711 w 1813711"/>
                <a:gd name="connsiteY7" fmla="*/ 715283 h 1822936"/>
                <a:gd name="connsiteX8" fmla="*/ 1813711 w 1813711"/>
                <a:gd name="connsiteY8" fmla="*/ 715283 h 1822936"/>
                <a:gd name="connsiteX9" fmla="*/ 1813711 w 1813711"/>
                <a:gd name="connsiteY9" fmla="*/ 1047579 h 1822936"/>
                <a:gd name="connsiteX10" fmla="*/ 1813711 w 1813711"/>
                <a:gd name="connsiteY10" fmla="*/ 1601401 h 1822936"/>
                <a:gd name="connsiteX11" fmla="*/ 1592176 w 1813711"/>
                <a:gd name="connsiteY11" fmla="*/ 1822936 h 1822936"/>
                <a:gd name="connsiteX12" fmla="*/ 755713 w 1813711"/>
                <a:gd name="connsiteY12" fmla="*/ 1822936 h 1822936"/>
                <a:gd name="connsiteX13" fmla="*/ 302285 w 1813711"/>
                <a:gd name="connsiteY13" fmla="*/ 1822936 h 1822936"/>
                <a:gd name="connsiteX14" fmla="*/ 302285 w 1813711"/>
                <a:gd name="connsiteY14" fmla="*/ 1822936 h 1822936"/>
                <a:gd name="connsiteX15" fmla="*/ 221535 w 1813711"/>
                <a:gd name="connsiteY15" fmla="*/ 1822936 h 1822936"/>
                <a:gd name="connsiteX16" fmla="*/ 0 w 1813711"/>
                <a:gd name="connsiteY16" fmla="*/ 1601401 h 1822936"/>
                <a:gd name="connsiteX17" fmla="*/ 0 w 1813711"/>
                <a:gd name="connsiteY17" fmla="*/ 1047579 h 1822936"/>
                <a:gd name="connsiteX18" fmla="*/ 0 w 1813711"/>
                <a:gd name="connsiteY18" fmla="*/ 715283 h 1822936"/>
                <a:gd name="connsiteX19" fmla="*/ 0 w 1813711"/>
                <a:gd name="connsiteY19" fmla="*/ 715283 h 1822936"/>
                <a:gd name="connsiteX20" fmla="*/ 0 w 1813711"/>
                <a:gd name="connsiteY20" fmla="*/ 715287 h 1822936"/>
                <a:gd name="connsiteX0" fmla="*/ 0 w 1813711"/>
                <a:gd name="connsiteY0" fmla="*/ 715287 h 1822936"/>
                <a:gd name="connsiteX1" fmla="*/ 221535 w 1813711"/>
                <a:gd name="connsiteY1" fmla="*/ 493752 h 1822936"/>
                <a:gd name="connsiteX2" fmla="*/ 302285 w 1813711"/>
                <a:gd name="connsiteY2" fmla="*/ 493752 h 1822936"/>
                <a:gd name="connsiteX3" fmla="*/ 631280 w 1813711"/>
                <a:gd name="connsiteY3" fmla="*/ 0 h 1822936"/>
                <a:gd name="connsiteX4" fmla="*/ 803338 w 1813711"/>
                <a:gd name="connsiteY4" fmla="*/ 455652 h 1822936"/>
                <a:gd name="connsiteX5" fmla="*/ 1592176 w 1813711"/>
                <a:gd name="connsiteY5" fmla="*/ 493752 h 1822936"/>
                <a:gd name="connsiteX6" fmla="*/ 1813711 w 1813711"/>
                <a:gd name="connsiteY6" fmla="*/ 715287 h 1822936"/>
                <a:gd name="connsiteX7" fmla="*/ 1813711 w 1813711"/>
                <a:gd name="connsiteY7" fmla="*/ 715283 h 1822936"/>
                <a:gd name="connsiteX8" fmla="*/ 1813711 w 1813711"/>
                <a:gd name="connsiteY8" fmla="*/ 715283 h 1822936"/>
                <a:gd name="connsiteX9" fmla="*/ 1813711 w 1813711"/>
                <a:gd name="connsiteY9" fmla="*/ 1047579 h 1822936"/>
                <a:gd name="connsiteX10" fmla="*/ 1813711 w 1813711"/>
                <a:gd name="connsiteY10" fmla="*/ 1601401 h 1822936"/>
                <a:gd name="connsiteX11" fmla="*/ 1592176 w 1813711"/>
                <a:gd name="connsiteY11" fmla="*/ 1822936 h 1822936"/>
                <a:gd name="connsiteX12" fmla="*/ 755713 w 1813711"/>
                <a:gd name="connsiteY12" fmla="*/ 1822936 h 1822936"/>
                <a:gd name="connsiteX13" fmla="*/ 302285 w 1813711"/>
                <a:gd name="connsiteY13" fmla="*/ 1822936 h 1822936"/>
                <a:gd name="connsiteX14" fmla="*/ 302285 w 1813711"/>
                <a:gd name="connsiteY14" fmla="*/ 1822936 h 1822936"/>
                <a:gd name="connsiteX15" fmla="*/ 221535 w 1813711"/>
                <a:gd name="connsiteY15" fmla="*/ 1822936 h 1822936"/>
                <a:gd name="connsiteX16" fmla="*/ 0 w 1813711"/>
                <a:gd name="connsiteY16" fmla="*/ 1601401 h 1822936"/>
                <a:gd name="connsiteX17" fmla="*/ 0 w 1813711"/>
                <a:gd name="connsiteY17" fmla="*/ 1047579 h 1822936"/>
                <a:gd name="connsiteX18" fmla="*/ 0 w 1813711"/>
                <a:gd name="connsiteY18" fmla="*/ 715283 h 1822936"/>
                <a:gd name="connsiteX19" fmla="*/ 0 w 1813711"/>
                <a:gd name="connsiteY19" fmla="*/ 715283 h 1822936"/>
                <a:gd name="connsiteX20" fmla="*/ 0 w 1813711"/>
                <a:gd name="connsiteY20" fmla="*/ 715287 h 1822936"/>
                <a:gd name="connsiteX0" fmla="*/ 0 w 1813711"/>
                <a:gd name="connsiteY0" fmla="*/ 715287 h 1822936"/>
                <a:gd name="connsiteX1" fmla="*/ 221535 w 1813711"/>
                <a:gd name="connsiteY1" fmla="*/ 493752 h 1822936"/>
                <a:gd name="connsiteX2" fmla="*/ 521360 w 1813711"/>
                <a:gd name="connsiteY2" fmla="*/ 455652 h 1822936"/>
                <a:gd name="connsiteX3" fmla="*/ 631280 w 1813711"/>
                <a:gd name="connsiteY3" fmla="*/ 0 h 1822936"/>
                <a:gd name="connsiteX4" fmla="*/ 803338 w 1813711"/>
                <a:gd name="connsiteY4" fmla="*/ 455652 h 1822936"/>
                <a:gd name="connsiteX5" fmla="*/ 1592176 w 1813711"/>
                <a:gd name="connsiteY5" fmla="*/ 493752 h 1822936"/>
                <a:gd name="connsiteX6" fmla="*/ 1813711 w 1813711"/>
                <a:gd name="connsiteY6" fmla="*/ 715287 h 1822936"/>
                <a:gd name="connsiteX7" fmla="*/ 1813711 w 1813711"/>
                <a:gd name="connsiteY7" fmla="*/ 715283 h 1822936"/>
                <a:gd name="connsiteX8" fmla="*/ 1813711 w 1813711"/>
                <a:gd name="connsiteY8" fmla="*/ 715283 h 1822936"/>
                <a:gd name="connsiteX9" fmla="*/ 1813711 w 1813711"/>
                <a:gd name="connsiteY9" fmla="*/ 1047579 h 1822936"/>
                <a:gd name="connsiteX10" fmla="*/ 1813711 w 1813711"/>
                <a:gd name="connsiteY10" fmla="*/ 1601401 h 1822936"/>
                <a:gd name="connsiteX11" fmla="*/ 1592176 w 1813711"/>
                <a:gd name="connsiteY11" fmla="*/ 1822936 h 1822936"/>
                <a:gd name="connsiteX12" fmla="*/ 755713 w 1813711"/>
                <a:gd name="connsiteY12" fmla="*/ 1822936 h 1822936"/>
                <a:gd name="connsiteX13" fmla="*/ 302285 w 1813711"/>
                <a:gd name="connsiteY13" fmla="*/ 1822936 h 1822936"/>
                <a:gd name="connsiteX14" fmla="*/ 302285 w 1813711"/>
                <a:gd name="connsiteY14" fmla="*/ 1822936 h 1822936"/>
                <a:gd name="connsiteX15" fmla="*/ 221535 w 1813711"/>
                <a:gd name="connsiteY15" fmla="*/ 1822936 h 1822936"/>
                <a:gd name="connsiteX16" fmla="*/ 0 w 1813711"/>
                <a:gd name="connsiteY16" fmla="*/ 1601401 h 1822936"/>
                <a:gd name="connsiteX17" fmla="*/ 0 w 1813711"/>
                <a:gd name="connsiteY17" fmla="*/ 1047579 h 1822936"/>
                <a:gd name="connsiteX18" fmla="*/ 0 w 1813711"/>
                <a:gd name="connsiteY18" fmla="*/ 715283 h 1822936"/>
                <a:gd name="connsiteX19" fmla="*/ 0 w 1813711"/>
                <a:gd name="connsiteY19" fmla="*/ 715283 h 1822936"/>
                <a:gd name="connsiteX20" fmla="*/ 0 w 1813711"/>
                <a:gd name="connsiteY20" fmla="*/ 715287 h 18229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813711" h="1822936">
                  <a:moveTo>
                    <a:pt x="0" y="715287"/>
                  </a:moveTo>
                  <a:cubicBezTo>
                    <a:pt x="0" y="592937"/>
                    <a:pt x="99185" y="493752"/>
                    <a:pt x="221535" y="493752"/>
                  </a:cubicBezTo>
                  <a:lnTo>
                    <a:pt x="521360" y="455652"/>
                  </a:lnTo>
                  <a:lnTo>
                    <a:pt x="631280" y="0"/>
                  </a:lnTo>
                  <a:lnTo>
                    <a:pt x="803338" y="455652"/>
                  </a:lnTo>
                  <a:lnTo>
                    <a:pt x="1592176" y="493752"/>
                  </a:lnTo>
                  <a:cubicBezTo>
                    <a:pt x="1714526" y="493752"/>
                    <a:pt x="1813711" y="592937"/>
                    <a:pt x="1813711" y="715287"/>
                  </a:cubicBezTo>
                  <a:lnTo>
                    <a:pt x="1813711" y="715283"/>
                  </a:lnTo>
                  <a:lnTo>
                    <a:pt x="1813711" y="715283"/>
                  </a:lnTo>
                  <a:lnTo>
                    <a:pt x="1813711" y="1047579"/>
                  </a:lnTo>
                  <a:lnTo>
                    <a:pt x="1813711" y="1601401"/>
                  </a:lnTo>
                  <a:cubicBezTo>
                    <a:pt x="1813711" y="1723751"/>
                    <a:pt x="1714526" y="1822936"/>
                    <a:pt x="1592176" y="1822936"/>
                  </a:cubicBezTo>
                  <a:lnTo>
                    <a:pt x="755713" y="1822936"/>
                  </a:lnTo>
                  <a:lnTo>
                    <a:pt x="302285" y="1822936"/>
                  </a:lnTo>
                  <a:lnTo>
                    <a:pt x="302285" y="1822936"/>
                  </a:lnTo>
                  <a:lnTo>
                    <a:pt x="221535" y="1822936"/>
                  </a:lnTo>
                  <a:cubicBezTo>
                    <a:pt x="99185" y="1822936"/>
                    <a:pt x="0" y="1723751"/>
                    <a:pt x="0" y="1601401"/>
                  </a:cubicBezTo>
                  <a:lnTo>
                    <a:pt x="0" y="1047579"/>
                  </a:lnTo>
                  <a:lnTo>
                    <a:pt x="0" y="715283"/>
                  </a:lnTo>
                  <a:lnTo>
                    <a:pt x="0" y="715283"/>
                  </a:lnTo>
                  <a:lnTo>
                    <a:pt x="0" y="715287"/>
                  </a:lnTo>
                  <a:close/>
                </a:path>
              </a:pathLst>
            </a:custGeom>
            <a:solidFill>
              <a:schemeClr val="bg1"/>
            </a:solidFill>
            <a:ln w="38100">
              <a:solidFill>
                <a:srgbClr val="66FF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750" b="1" u="sng" dirty="0">
                <a:solidFill>
                  <a:schemeClr val="tx2"/>
                </a:solidFill>
                <a:latin typeface="Comic Sans MS" panose="030F0702030302020204" pitchFamily="66" charset="0"/>
              </a:endParaRPr>
            </a:p>
            <a:p>
              <a:pPr algn="ctr"/>
              <a:endParaRPr lang="en-GB" sz="750" b="1" u="sng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  <a:p>
              <a:pPr algn="ctr"/>
              <a:endParaRPr lang="en-GB" sz="750" b="1" u="sng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  <a:p>
              <a:pPr algn="ctr"/>
              <a:endParaRPr lang="en-GB" sz="750" b="1" u="sng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  <a:p>
              <a:pPr algn="ctr"/>
              <a:endParaRPr lang="en-GB" sz="750" b="1" u="sng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  <a:p>
              <a:pPr algn="ctr"/>
              <a:r>
                <a:rPr lang="en-GB" sz="750" b="1" u="sng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SUMMER</a:t>
              </a:r>
            </a:p>
            <a:p>
              <a:r>
                <a:rPr lang="en-GB" sz="750" u="sng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Summer 1:: </a:t>
              </a:r>
            </a:p>
            <a:p>
              <a:r>
                <a:rPr lang="en-GB" sz="75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Decimals B</a:t>
              </a:r>
            </a:p>
            <a:p>
              <a:r>
                <a:rPr lang="en-GB" sz="75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Money</a:t>
              </a:r>
            </a:p>
            <a:p>
              <a:r>
                <a:rPr lang="en-GB" sz="75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Time</a:t>
              </a:r>
            </a:p>
            <a:p>
              <a:endParaRPr lang="en-GB" sz="750" u="sng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  <a:p>
              <a:r>
                <a:rPr lang="en-GB" sz="750" u="sng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Summer 2:</a:t>
              </a:r>
            </a:p>
            <a:p>
              <a:r>
                <a:rPr lang="en-GB" sz="75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Shape</a:t>
              </a:r>
            </a:p>
            <a:p>
              <a:r>
                <a:rPr lang="en-GB" sz="75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Statistics</a:t>
              </a:r>
            </a:p>
            <a:p>
              <a:r>
                <a:rPr lang="en-GB" sz="75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Position and Direction </a:t>
              </a:r>
            </a:p>
            <a:p>
              <a:endParaRPr lang="en-GB" sz="8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  <p:sp>
          <p:nvSpPr>
            <p:cNvPr id="78" name="Speech Bubble: Rectangle with Corners Rounded 77">
              <a:extLst>
                <a:ext uri="{FF2B5EF4-FFF2-40B4-BE49-F238E27FC236}">
                  <a16:creationId xmlns:a16="http://schemas.microsoft.com/office/drawing/2014/main" id="{9E97D1F5-2C58-F483-E6C6-FF24D850A183}"/>
                </a:ext>
              </a:extLst>
            </p:cNvPr>
            <p:cNvSpPr/>
            <p:nvPr/>
          </p:nvSpPr>
          <p:spPr>
            <a:xfrm>
              <a:off x="3764979" y="2600478"/>
              <a:ext cx="1813711" cy="1259299"/>
            </a:xfrm>
            <a:prstGeom prst="wedgeRoundRectCallout">
              <a:avLst>
                <a:gd name="adj1" fmla="val -37638"/>
                <a:gd name="adj2" fmla="val 59167"/>
                <a:gd name="adj3" fmla="val 16667"/>
              </a:avLst>
            </a:prstGeom>
            <a:solidFill>
              <a:schemeClr val="bg1"/>
            </a:solidFill>
            <a:ln w="38100"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" b="1" u="sng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AUTUMN</a:t>
              </a:r>
            </a:p>
            <a:p>
              <a:r>
                <a:rPr lang="en-GB" sz="800" u="sng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Autumn 1:</a:t>
              </a:r>
            </a:p>
            <a:p>
              <a:r>
                <a:rPr lang="en-GB" sz="75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Place Value</a:t>
              </a:r>
            </a:p>
            <a:p>
              <a:r>
                <a:rPr lang="en-GB" sz="75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Addition and Subtraction</a:t>
              </a:r>
            </a:p>
            <a:p>
              <a:endParaRPr lang="en-GB" sz="800" u="sng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  <a:p>
              <a:r>
                <a:rPr lang="en-GB" sz="800" u="sng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Autumn 2:</a:t>
              </a:r>
            </a:p>
            <a:p>
              <a:r>
                <a:rPr lang="en-GB" sz="75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Multiplication and Division A</a:t>
              </a:r>
            </a:p>
            <a:p>
              <a:r>
                <a:rPr lang="en-GB" sz="75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Fractions A</a:t>
              </a:r>
            </a:p>
          </p:txBody>
        </p:sp>
        <p:sp>
          <p:nvSpPr>
            <p:cNvPr id="81" name="Speech Bubble: Rectangle with Corners Rounded 80">
              <a:extLst>
                <a:ext uri="{FF2B5EF4-FFF2-40B4-BE49-F238E27FC236}">
                  <a16:creationId xmlns:a16="http://schemas.microsoft.com/office/drawing/2014/main" id="{8D85BB13-AC32-E9E3-C482-345AB9491C58}"/>
                </a:ext>
              </a:extLst>
            </p:cNvPr>
            <p:cNvSpPr/>
            <p:nvPr/>
          </p:nvSpPr>
          <p:spPr>
            <a:xfrm>
              <a:off x="1866616" y="2556598"/>
              <a:ext cx="1813711" cy="1259299"/>
            </a:xfrm>
            <a:prstGeom prst="wedgeRoundRectCallout">
              <a:avLst>
                <a:gd name="adj1" fmla="val -17910"/>
                <a:gd name="adj2" fmla="val 59167"/>
                <a:gd name="adj3" fmla="val 16667"/>
              </a:avLst>
            </a:prstGeom>
            <a:solidFill>
              <a:schemeClr val="bg1"/>
            </a:solidFill>
            <a:ln w="38100"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" b="1" u="sng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SPRING</a:t>
              </a:r>
            </a:p>
            <a:p>
              <a:r>
                <a:rPr lang="en-GB" sz="800" u="sng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Spring 1: </a:t>
              </a:r>
            </a:p>
            <a:p>
              <a:r>
                <a:rPr lang="en-GB" sz="75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Multiplication and Division B</a:t>
              </a:r>
            </a:p>
            <a:p>
              <a:r>
                <a:rPr lang="en-GB" sz="75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Fractions B</a:t>
              </a:r>
            </a:p>
            <a:p>
              <a:endParaRPr lang="en-GB" sz="800" u="sng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  <a:p>
              <a:r>
                <a:rPr lang="en-GB" sz="800" u="sng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Spring 2: </a:t>
              </a:r>
            </a:p>
            <a:p>
              <a:r>
                <a:rPr lang="en-GB" sz="75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Decimals and Percentages</a:t>
              </a:r>
            </a:p>
            <a:p>
              <a:r>
                <a:rPr lang="en-GB" sz="75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Perimeter and Area</a:t>
              </a:r>
            </a:p>
            <a:p>
              <a:r>
                <a:rPr lang="en-GB" sz="75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Statistics</a:t>
              </a:r>
            </a:p>
          </p:txBody>
        </p:sp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749E8E2B-BC54-55DE-6476-4C27D10A4F87}"/>
                </a:ext>
              </a:extLst>
            </p:cNvPr>
            <p:cNvSpPr/>
            <p:nvPr/>
          </p:nvSpPr>
          <p:spPr>
            <a:xfrm>
              <a:off x="2338322" y="3965850"/>
              <a:ext cx="1118233" cy="56826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F8F2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500" b="1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Year 5</a:t>
              </a:r>
            </a:p>
          </p:txBody>
        </p:sp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EE21C2CC-1F22-54A1-A74A-A225878F54F4}"/>
                </a:ext>
              </a:extLst>
            </p:cNvPr>
            <p:cNvSpPr/>
            <p:nvPr/>
          </p:nvSpPr>
          <p:spPr>
            <a:xfrm>
              <a:off x="6242113" y="2584485"/>
              <a:ext cx="1118233" cy="56826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66FF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500" b="1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Year 4</a:t>
              </a:r>
            </a:p>
          </p:txBody>
        </p:sp>
        <p:sp>
          <p:nvSpPr>
            <p:cNvPr id="84" name="Speech Bubble: Rectangle with Corners Rounded 83">
              <a:extLst>
                <a:ext uri="{FF2B5EF4-FFF2-40B4-BE49-F238E27FC236}">
                  <a16:creationId xmlns:a16="http://schemas.microsoft.com/office/drawing/2014/main" id="{C1F81037-B671-8CE4-A459-C1259AADADC4}"/>
                </a:ext>
              </a:extLst>
            </p:cNvPr>
            <p:cNvSpPr/>
            <p:nvPr/>
          </p:nvSpPr>
          <p:spPr>
            <a:xfrm>
              <a:off x="442" y="3719577"/>
              <a:ext cx="1813711" cy="1456340"/>
            </a:xfrm>
            <a:prstGeom prst="wedgeRoundRectCallout">
              <a:avLst>
                <a:gd name="adj1" fmla="val 77807"/>
                <a:gd name="adj2" fmla="val 5498"/>
                <a:gd name="adj3" fmla="val 16667"/>
              </a:avLst>
            </a:prstGeom>
            <a:solidFill>
              <a:schemeClr val="bg1"/>
            </a:solidFill>
            <a:ln w="38100"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" b="1" u="sng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SUMMER</a:t>
              </a:r>
            </a:p>
            <a:p>
              <a:r>
                <a:rPr lang="en-GB" sz="800" u="sng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Summer 1:</a:t>
              </a:r>
            </a:p>
            <a:p>
              <a:r>
                <a:rPr lang="en-GB" sz="75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Shape</a:t>
              </a:r>
            </a:p>
            <a:p>
              <a:r>
                <a:rPr lang="en-GB" sz="75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Position and Direction</a:t>
              </a:r>
            </a:p>
            <a:p>
              <a:r>
                <a:rPr lang="en-GB" sz="75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Decimals</a:t>
              </a:r>
            </a:p>
            <a:p>
              <a:endParaRPr lang="en-GB" sz="800" u="sng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  <a:p>
              <a:r>
                <a:rPr lang="en-GB" sz="800" u="sng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Summer 2:</a:t>
              </a:r>
            </a:p>
            <a:p>
              <a:r>
                <a:rPr lang="en-GB" sz="75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Negative Numbers</a:t>
              </a:r>
            </a:p>
            <a:p>
              <a:r>
                <a:rPr lang="en-GB" sz="75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Converting Units</a:t>
              </a:r>
            </a:p>
            <a:p>
              <a:r>
                <a:rPr lang="en-GB" sz="75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Volume</a:t>
              </a:r>
            </a:p>
            <a:p>
              <a:endParaRPr lang="en-GB" sz="8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  <p:sp>
          <p:nvSpPr>
            <p:cNvPr id="85" name="Rectangle 84">
              <a:extLst>
                <a:ext uri="{FF2B5EF4-FFF2-40B4-BE49-F238E27FC236}">
                  <a16:creationId xmlns:a16="http://schemas.microsoft.com/office/drawing/2014/main" id="{0964B6FF-9CC3-41DD-5F38-BB3CEDA1F3B6}"/>
                </a:ext>
              </a:extLst>
            </p:cNvPr>
            <p:cNvSpPr/>
            <p:nvPr/>
          </p:nvSpPr>
          <p:spPr>
            <a:xfrm>
              <a:off x="3954166" y="5967038"/>
              <a:ext cx="1118233" cy="56826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66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500" b="1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Year 6</a:t>
              </a:r>
            </a:p>
          </p:txBody>
        </p:sp>
        <p:sp>
          <p:nvSpPr>
            <p:cNvPr id="86" name="Speech Bubble: Rectangle with Corners Rounded 85">
              <a:extLst>
                <a:ext uri="{FF2B5EF4-FFF2-40B4-BE49-F238E27FC236}">
                  <a16:creationId xmlns:a16="http://schemas.microsoft.com/office/drawing/2014/main" id="{DBC3D616-BFC2-238A-7AB9-82B26662E15D}"/>
                </a:ext>
              </a:extLst>
            </p:cNvPr>
            <p:cNvSpPr/>
            <p:nvPr/>
          </p:nvSpPr>
          <p:spPr>
            <a:xfrm>
              <a:off x="1703280" y="5128186"/>
              <a:ext cx="1813711" cy="1613335"/>
            </a:xfrm>
            <a:prstGeom prst="wedgeRoundRectCallout">
              <a:avLst>
                <a:gd name="adj1" fmla="val 69039"/>
                <a:gd name="adj2" fmla="val 43382"/>
                <a:gd name="adj3" fmla="val 16667"/>
              </a:avLst>
            </a:prstGeom>
            <a:solidFill>
              <a:schemeClr val="bg1"/>
            </a:solidFill>
            <a:ln w="38100">
              <a:solidFill>
                <a:srgbClr val="66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" b="1" u="sng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AUTUMN</a:t>
              </a:r>
            </a:p>
            <a:p>
              <a:pPr algn="ctr"/>
              <a:endParaRPr lang="en-GB" sz="800" b="1" u="sng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  <a:p>
              <a:r>
                <a:rPr lang="en-GB" sz="800" u="sng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Autumn 1</a:t>
              </a:r>
              <a:r>
                <a:rPr lang="en-GB" sz="80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 –</a:t>
              </a:r>
            </a:p>
            <a:p>
              <a:r>
                <a:rPr lang="en-GB" sz="80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Place Value</a:t>
              </a:r>
            </a:p>
            <a:p>
              <a:r>
                <a:rPr lang="en-GB" sz="80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 Addition, Subtraction, Multiplication and Division</a:t>
              </a:r>
            </a:p>
            <a:p>
              <a:endParaRPr lang="en-GB" sz="8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  <a:p>
              <a:r>
                <a:rPr lang="en-GB" sz="800" u="sng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Autumn 2</a:t>
              </a:r>
              <a:r>
                <a:rPr lang="en-GB" sz="80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 –</a:t>
              </a:r>
            </a:p>
            <a:p>
              <a:r>
                <a:rPr lang="en-GB" sz="80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Fractions A </a:t>
              </a:r>
            </a:p>
            <a:p>
              <a:r>
                <a:rPr lang="en-GB" sz="80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Fractions B</a:t>
              </a:r>
            </a:p>
            <a:p>
              <a:r>
                <a:rPr lang="en-GB" sz="80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Converting Units </a:t>
              </a:r>
              <a:endParaRPr lang="en-GB" sz="8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  <a:p>
              <a:pPr algn="ctr"/>
              <a:endParaRPr lang="en-GB" sz="800" b="1" u="sng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  <a:p>
              <a:endParaRPr lang="en-GB" sz="8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  <p:sp>
          <p:nvSpPr>
            <p:cNvPr id="87" name="Speech Bubble: Rectangle with Corners Rounded 86">
              <a:extLst>
                <a:ext uri="{FF2B5EF4-FFF2-40B4-BE49-F238E27FC236}">
                  <a16:creationId xmlns:a16="http://schemas.microsoft.com/office/drawing/2014/main" id="{6D62EDB3-0500-F09D-5DF2-94F62BB9EAB8}"/>
                </a:ext>
              </a:extLst>
            </p:cNvPr>
            <p:cNvSpPr/>
            <p:nvPr/>
          </p:nvSpPr>
          <p:spPr>
            <a:xfrm>
              <a:off x="3647435" y="4328329"/>
              <a:ext cx="1813711" cy="1259299"/>
            </a:xfrm>
            <a:prstGeom prst="wedgeRoundRectCallout">
              <a:avLst>
                <a:gd name="adj1" fmla="val 3279"/>
                <a:gd name="adj2" fmla="val 76005"/>
                <a:gd name="adj3" fmla="val 16667"/>
              </a:avLst>
            </a:prstGeom>
            <a:solidFill>
              <a:schemeClr val="bg1"/>
            </a:solidFill>
            <a:ln w="38100">
              <a:solidFill>
                <a:srgbClr val="66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" b="1" u="sng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Spring</a:t>
              </a:r>
            </a:p>
            <a:p>
              <a:r>
                <a:rPr lang="en-GB" sz="800" u="sng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Spring 1: </a:t>
              </a:r>
            </a:p>
            <a:p>
              <a:r>
                <a:rPr lang="en-GB" sz="75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Ratio</a:t>
              </a:r>
            </a:p>
            <a:p>
              <a:r>
                <a:rPr lang="en-GB" sz="75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Algebra,</a:t>
              </a:r>
            </a:p>
            <a:p>
              <a:r>
                <a:rPr lang="en-GB" sz="75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Decimals</a:t>
              </a:r>
            </a:p>
            <a:p>
              <a:endParaRPr lang="en-GB" sz="800" u="sng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  <a:p>
              <a:r>
                <a:rPr lang="en-GB" sz="800" u="sng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Spring 2:</a:t>
              </a:r>
            </a:p>
            <a:p>
              <a:r>
                <a:rPr lang="en-GB" sz="75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Fractions, Decimals and Percentages Area, Perimeter and Volume</a:t>
              </a:r>
            </a:p>
            <a:p>
              <a:r>
                <a:rPr lang="en-GB" sz="75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Statistics </a:t>
              </a:r>
            </a:p>
          </p:txBody>
        </p:sp>
        <p:sp>
          <p:nvSpPr>
            <p:cNvPr id="88" name="Speech Bubble: Rectangle with Corners Rounded 87">
              <a:extLst>
                <a:ext uri="{FF2B5EF4-FFF2-40B4-BE49-F238E27FC236}">
                  <a16:creationId xmlns:a16="http://schemas.microsoft.com/office/drawing/2014/main" id="{FC8FE00E-1C63-AE10-6B69-375DE83E2747}"/>
                </a:ext>
              </a:extLst>
            </p:cNvPr>
            <p:cNvSpPr/>
            <p:nvPr/>
          </p:nvSpPr>
          <p:spPr>
            <a:xfrm>
              <a:off x="5722034" y="5256254"/>
              <a:ext cx="1813711" cy="1259299"/>
            </a:xfrm>
            <a:prstGeom prst="wedgeRoundRectCallout">
              <a:avLst>
                <a:gd name="adj1" fmla="val -76432"/>
                <a:gd name="adj2" fmla="val 29011"/>
                <a:gd name="adj3" fmla="val 16667"/>
              </a:avLst>
            </a:prstGeom>
            <a:solidFill>
              <a:schemeClr val="bg1"/>
            </a:solidFill>
            <a:ln w="38100">
              <a:solidFill>
                <a:srgbClr val="66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" b="1" u="sng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Summer</a:t>
              </a:r>
            </a:p>
            <a:p>
              <a:r>
                <a:rPr lang="en-GB" sz="800" u="sng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Summer 1:</a:t>
              </a:r>
              <a:r>
                <a:rPr lang="en-GB" sz="75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 </a:t>
              </a:r>
            </a:p>
            <a:p>
              <a:r>
                <a:rPr lang="en-GB" sz="75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Shape,</a:t>
              </a:r>
            </a:p>
            <a:p>
              <a:r>
                <a:rPr lang="en-GB" sz="75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Position and Direction</a:t>
              </a:r>
            </a:p>
            <a:p>
              <a:endParaRPr lang="en-GB" sz="800" u="sng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  <a:p>
              <a:r>
                <a:rPr lang="en-GB" sz="800" u="sng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Summer 2: </a:t>
              </a:r>
            </a:p>
            <a:p>
              <a:r>
                <a:rPr lang="en-GB" sz="75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Themed projects, consolidation and problem solving</a:t>
              </a:r>
            </a:p>
            <a:p>
              <a:endParaRPr lang="en-GB" sz="8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  <p:sp>
          <p:nvSpPr>
            <p:cNvPr id="89" name="Speech Bubble: Rectangle with Corners Rounded 88">
              <a:extLst>
                <a:ext uri="{FF2B5EF4-FFF2-40B4-BE49-F238E27FC236}">
                  <a16:creationId xmlns:a16="http://schemas.microsoft.com/office/drawing/2014/main" id="{D522286D-9353-EAC0-7009-BE06364AF077}"/>
                </a:ext>
              </a:extLst>
            </p:cNvPr>
            <p:cNvSpPr/>
            <p:nvPr/>
          </p:nvSpPr>
          <p:spPr>
            <a:xfrm>
              <a:off x="571006" y="407800"/>
              <a:ext cx="1767316" cy="1262374"/>
            </a:xfrm>
            <a:prstGeom prst="wedgeRoundRectCallout">
              <a:avLst>
                <a:gd name="adj1" fmla="val 36111"/>
                <a:gd name="adj2" fmla="val 66583"/>
                <a:gd name="adj3" fmla="val 16667"/>
              </a:avLst>
            </a:prstGeom>
            <a:solidFill>
              <a:schemeClr val="bg1"/>
            </a:solidFill>
            <a:ln w="38100">
              <a:solidFill>
                <a:srgbClr val="FF99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750" b="1" u="sng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AUTUMN  </a:t>
              </a:r>
            </a:p>
            <a:p>
              <a:r>
                <a:rPr lang="en-GB" sz="750" u="sng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Autumn 1</a:t>
              </a:r>
              <a:r>
                <a:rPr lang="en-GB" sz="75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 – </a:t>
              </a:r>
            </a:p>
            <a:p>
              <a:r>
                <a:rPr lang="en-GB" sz="75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Place Value</a:t>
              </a:r>
            </a:p>
            <a:p>
              <a:r>
                <a:rPr lang="en-GB" sz="75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Addition and Subtraction</a:t>
              </a:r>
            </a:p>
            <a:p>
              <a:endParaRPr lang="en-GB" sz="75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  <a:p>
              <a:r>
                <a:rPr lang="en-GB" sz="750" u="sng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Autumn 2</a:t>
              </a:r>
              <a:r>
                <a:rPr lang="en-GB" sz="75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 –</a:t>
              </a:r>
            </a:p>
            <a:p>
              <a:r>
                <a:rPr lang="en-GB" sz="75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Multiplication and Division A</a:t>
              </a:r>
              <a:endParaRPr lang="en-GB" sz="750" u="sng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  <p:sp>
          <p:nvSpPr>
            <p:cNvPr id="90" name="Speech Bubble: Rectangle with Corners Rounded 89">
              <a:extLst>
                <a:ext uri="{FF2B5EF4-FFF2-40B4-BE49-F238E27FC236}">
                  <a16:creationId xmlns:a16="http://schemas.microsoft.com/office/drawing/2014/main" id="{FE80F7B8-5AD8-23D8-9144-CDD65F93C30E}"/>
                </a:ext>
              </a:extLst>
            </p:cNvPr>
            <p:cNvSpPr/>
            <p:nvPr/>
          </p:nvSpPr>
          <p:spPr>
            <a:xfrm>
              <a:off x="2761394" y="366989"/>
              <a:ext cx="1810606" cy="1262374"/>
            </a:xfrm>
            <a:prstGeom prst="wedgeRoundRectCallout">
              <a:avLst>
                <a:gd name="adj1" fmla="val -37830"/>
                <a:gd name="adj2" fmla="val 66820"/>
                <a:gd name="adj3" fmla="val 16667"/>
              </a:avLst>
            </a:prstGeom>
            <a:solidFill>
              <a:schemeClr val="bg1"/>
            </a:solidFill>
            <a:ln w="38100">
              <a:solidFill>
                <a:srgbClr val="FF99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750" b="1" u="sng" dirty="0">
                  <a:solidFill>
                    <a:schemeClr val="tx1"/>
                  </a:solidFill>
                  <a:latin typeface="+mj-lt"/>
                  <a:cs typeface="Calibri Light" panose="020F0302020204030204" pitchFamily="34" charset="0"/>
                </a:rPr>
                <a:t>SPRING </a:t>
              </a:r>
            </a:p>
            <a:p>
              <a:r>
                <a:rPr lang="en-GB" sz="750" u="sng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Spring 1</a:t>
              </a:r>
              <a:r>
                <a:rPr lang="en-GB" sz="75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 </a:t>
              </a:r>
            </a:p>
            <a:p>
              <a:r>
                <a:rPr lang="en-GB" sz="75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Multiplication and Division B</a:t>
              </a:r>
            </a:p>
            <a:p>
              <a:r>
                <a:rPr lang="en-GB" sz="75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Length and Perimeter</a:t>
              </a:r>
            </a:p>
            <a:p>
              <a:endParaRPr lang="en-GB" sz="75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  <a:p>
              <a:r>
                <a:rPr lang="en-GB" sz="750" u="sng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Spring 2</a:t>
              </a:r>
              <a:r>
                <a:rPr lang="en-GB" sz="75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 </a:t>
              </a:r>
            </a:p>
            <a:p>
              <a:r>
                <a:rPr lang="en-GB" sz="75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Fractions A</a:t>
              </a:r>
            </a:p>
            <a:p>
              <a:r>
                <a:rPr lang="en-GB" sz="75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Mass and Capacity </a:t>
              </a:r>
              <a:endParaRPr lang="en-GB" sz="7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  <a:p>
              <a:pPr algn="ctr"/>
              <a:endParaRPr lang="en-GB" sz="750" b="1" u="sng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  <p:sp>
          <p:nvSpPr>
            <p:cNvPr id="91" name="Speech Bubble: Rectangle with Corners Rounded 90">
              <a:extLst>
                <a:ext uri="{FF2B5EF4-FFF2-40B4-BE49-F238E27FC236}">
                  <a16:creationId xmlns:a16="http://schemas.microsoft.com/office/drawing/2014/main" id="{7F19CEBF-997C-36C0-090A-7FE44E5165B2}"/>
                </a:ext>
              </a:extLst>
            </p:cNvPr>
            <p:cNvSpPr/>
            <p:nvPr/>
          </p:nvSpPr>
          <p:spPr>
            <a:xfrm>
              <a:off x="4907605" y="440102"/>
              <a:ext cx="1424432" cy="1476160"/>
            </a:xfrm>
            <a:prstGeom prst="wedgeRoundRectCallout">
              <a:avLst>
                <a:gd name="adj1" fmla="val -85513"/>
                <a:gd name="adj2" fmla="val 53834"/>
                <a:gd name="adj3" fmla="val 16667"/>
              </a:avLst>
            </a:prstGeom>
            <a:solidFill>
              <a:schemeClr val="bg1"/>
            </a:solidFill>
            <a:ln w="38100">
              <a:solidFill>
                <a:srgbClr val="FF99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750" b="1" u="sng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SUMMER</a:t>
              </a:r>
            </a:p>
            <a:p>
              <a:r>
                <a:rPr lang="en-GB" sz="750" u="sng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Summer 1</a:t>
              </a:r>
              <a:r>
                <a:rPr lang="en-GB" sz="75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 –</a:t>
              </a:r>
            </a:p>
            <a:p>
              <a:r>
                <a:rPr lang="en-GB" sz="75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Fractions B</a:t>
              </a:r>
            </a:p>
            <a:p>
              <a:r>
                <a:rPr lang="en-GB" sz="75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Money</a:t>
              </a:r>
            </a:p>
            <a:p>
              <a:r>
                <a:rPr lang="en-GB" sz="75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Time</a:t>
              </a:r>
            </a:p>
            <a:p>
              <a:endParaRPr lang="en-GB" sz="75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  <a:p>
              <a:r>
                <a:rPr lang="en-GB" sz="750" u="sng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Summer 2</a:t>
              </a:r>
              <a:r>
                <a:rPr lang="en-GB" sz="75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 – </a:t>
              </a:r>
            </a:p>
            <a:p>
              <a:r>
                <a:rPr lang="en-GB" sz="75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Shape</a:t>
              </a:r>
            </a:p>
            <a:p>
              <a:r>
                <a:rPr lang="en-GB" sz="75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Statistics </a:t>
              </a:r>
              <a:endParaRPr lang="en-GB" sz="7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  <p:pic>
          <p:nvPicPr>
            <p:cNvPr id="92" name="Picture 3" descr="Logo2-01">
              <a:extLst>
                <a:ext uri="{FF2B5EF4-FFF2-40B4-BE49-F238E27FC236}">
                  <a16:creationId xmlns:a16="http://schemas.microsoft.com/office/drawing/2014/main" id="{03EE3557-F139-0814-7E88-34BC2A92143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01299" y="-85519"/>
              <a:ext cx="1026157" cy="9220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34" name="Group 33"/>
            <p:cNvGrpSpPr/>
            <p:nvPr/>
          </p:nvGrpSpPr>
          <p:grpSpPr>
            <a:xfrm>
              <a:off x="122811" y="2734103"/>
              <a:ext cx="1536429" cy="846708"/>
              <a:chOff x="1513463" y="969467"/>
              <a:chExt cx="5938262" cy="4242613"/>
            </a:xfrm>
          </p:grpSpPr>
          <p:pic>
            <p:nvPicPr>
              <p:cNvPr id="35" name="Picture 4" descr="Diversion right road sign - Road Traffic – Temporary Warning &gt; Diversion -  We Do Safety Signs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13463" y="969467"/>
                <a:ext cx="5938262" cy="424261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36" name="Rectangle 35"/>
              <p:cNvSpPr/>
              <p:nvPr/>
            </p:nvSpPr>
            <p:spPr>
              <a:xfrm>
                <a:off x="1941868" y="1293220"/>
                <a:ext cx="4898572" cy="1254035"/>
              </a:xfrm>
              <a:prstGeom prst="rect">
                <a:avLst/>
              </a:prstGeom>
              <a:solidFill>
                <a:srgbClr val="F8F200"/>
              </a:solidFill>
              <a:ln>
                <a:solidFill>
                  <a:srgbClr val="F8F2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2000" b="1" dirty="0">
                    <a:solidFill>
                      <a:schemeClr val="tx1"/>
                    </a:solidFill>
                  </a:rPr>
                  <a:t>KS2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3326284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1814</TotalTime>
  <Words>589</Words>
  <Application>Microsoft Office PowerPoint</Application>
  <PresentationFormat>On-screen Show (4:3)</PresentationFormat>
  <Paragraphs>222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Tina Stevenson</dc:creator>
  <cp:lastModifiedBy>Caitriona ODonnell</cp:lastModifiedBy>
  <cp:revision>42</cp:revision>
  <dcterms:created xsi:type="dcterms:W3CDTF">2022-01-19T14:57:11Z</dcterms:created>
  <dcterms:modified xsi:type="dcterms:W3CDTF">2023-04-19T14:18:28Z</dcterms:modified>
</cp:coreProperties>
</file>